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1pPr>
    <a:lvl2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2pPr>
    <a:lvl3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3pPr>
    <a:lvl4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4pPr>
    <a:lvl5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5pPr>
    <a:lvl6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6pPr>
    <a:lvl7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7pPr>
    <a:lvl8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8pPr>
    <a:lvl9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gradFill flip="none" rotWithShape="1">
          <a:gsLst>
            <a:gs pos="0">
              <a:srgbClr val="FFFB00"/>
            </a:gs>
            <a:gs pos="100000">
              <a:srgbClr val="0096FF">
                <a:alpha val="50000"/>
              </a:srgbClr>
            </a:gs>
          </a:gsLst>
          <a:lin ang="2700000" scaled="0"/>
        </a:gradFill>
      </p:bgPr>
    </p:bg>
    <p:spTree>
      <p:nvGrpSpPr>
        <p:cNvPr id="1" name=""/>
        <p:cNvGrpSpPr/>
        <p:nvPr/>
      </p:nvGrpSpPr>
      <p:grpSpPr>
        <a:xfrm>
          <a:off x="0" y="0"/>
          <a:ext cx="0" cy="0"/>
          <a:chOff x="0" y="0"/>
          <a:chExt cx="0" cy="0"/>
        </a:xfrm>
      </p:grpSpPr>
      <p:sp>
        <p:nvSpPr>
          <p:cNvPr id="11" name="Title Text"/>
          <p:cNvSpPr txBox="1"/>
          <p:nvPr>
            <p:ph type="title"/>
          </p:nvPr>
        </p:nvSpPr>
        <p:spPr>
          <a:xfrm>
            <a:off x="4833937" y="2303859"/>
            <a:ext cx="14716126" cy="4643438"/>
          </a:xfrm>
          <a:prstGeom prst="rect">
            <a:avLst/>
          </a:prstGeom>
        </p:spPr>
        <p:txBody>
          <a:bodyPr anchor="b"/>
          <a:lstStyle/>
          <a:p>
            <a:pPr/>
            <a:r>
              <a:t>Title Text</a:t>
            </a:r>
          </a:p>
        </p:txBody>
      </p:sp>
      <p:sp>
        <p:nvSpPr>
          <p:cNvPr id="12" name="Body Level One…"/>
          <p:cNvSpPr txBox="1"/>
          <p:nvPr>
            <p:ph type="body" sz="quarter" idx="1"/>
          </p:nvPr>
        </p:nvSpPr>
        <p:spPr>
          <a:xfrm>
            <a:off x="4833937" y="7072312"/>
            <a:ext cx="14716126" cy="1589485"/>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11935814" y="13001625"/>
            <a:ext cx="494513" cy="511175"/>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4833937" y="8947546"/>
            <a:ext cx="14716126" cy="750095"/>
          </a:xfrm>
          <a:prstGeom prst="rect">
            <a:avLst/>
          </a:prstGeom>
        </p:spPr>
        <p:txBody>
          <a:bodyPr anchor="t">
            <a:spAutoFit/>
          </a:bodyPr>
          <a:lstStyle>
            <a:lvl1pPr marL="0" indent="0" algn="ctr">
              <a:spcBef>
                <a:spcPts val="0"/>
              </a:spcBef>
              <a:buSzTx/>
              <a:buNone/>
              <a:defRPr b="1" sz="3800">
                <a:latin typeface="Helvetica"/>
                <a:ea typeface="Helvetica"/>
                <a:cs typeface="Helvetica"/>
                <a:sym typeface="Helvetica"/>
              </a:defRPr>
            </a:lvl1pPr>
          </a:lstStyle>
          <a:p>
            <a:pPr/>
            <a:r>
              <a:t>–Johnny Appleseed</a:t>
            </a:r>
          </a:p>
        </p:txBody>
      </p:sp>
      <p:sp>
        <p:nvSpPr>
          <p:cNvPr id="94" name="“Type a quote here.”"/>
          <p:cNvSpPr txBox="1"/>
          <p:nvPr>
            <p:ph type="body" sz="quarter" idx="14"/>
          </p:nvPr>
        </p:nvSpPr>
        <p:spPr>
          <a:xfrm>
            <a:off x="4833937" y="5981303"/>
            <a:ext cx="14716126" cy="1003301"/>
          </a:xfrm>
          <a:prstGeom prst="rect">
            <a:avLst/>
          </a:prstGeom>
        </p:spPr>
        <p:txBody>
          <a:bodyPr>
            <a:spAutoFit/>
          </a:bodyPr>
          <a:lstStyle>
            <a:lvl1pPr marL="0" indent="0" algn="ctr">
              <a:spcBef>
                <a:spcPts val="3300"/>
              </a:spcBef>
              <a:buSzTx/>
              <a:buNone/>
              <a:defRPr sz="5600"/>
            </a:lvl1pPr>
          </a:lstStyle>
          <a:p>
            <a:pPr/>
            <a:r>
              <a:t>“Type a quote here.”</a:t>
            </a:r>
          </a:p>
        </p:txBody>
      </p:sp>
      <p:sp>
        <p:nvSpPr>
          <p:cNvPr id="95" name="Slide Number"/>
          <p:cNvSpPr txBox="1"/>
          <p:nvPr>
            <p:ph type="sldNum" sz="quarter" idx="2"/>
          </p:nvPr>
        </p:nvSpPr>
        <p:spPr>
          <a:xfrm>
            <a:off x="11935814" y="13001625"/>
            <a:ext cx="494513" cy="511175"/>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3048000" y="0"/>
            <a:ext cx="18288000" cy="137160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xfrm>
            <a:off x="11935814" y="13001625"/>
            <a:ext cx="494513" cy="511175"/>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xfrm>
            <a:off x="11935814" y="13001625"/>
            <a:ext cx="494513" cy="511175"/>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sz="half" idx="13"/>
          </p:nvPr>
        </p:nvSpPr>
        <p:spPr>
          <a:xfrm>
            <a:off x="5298281" y="892968"/>
            <a:ext cx="13751719" cy="8322470"/>
          </a:xfrm>
          <a:prstGeom prst="rect">
            <a:avLst/>
          </a:prstGeom>
        </p:spPr>
        <p:txBody>
          <a:bodyPr lIns="91439" tIns="45719" rIns="91439" bIns="45719" anchor="t">
            <a:noAutofit/>
          </a:bodyPr>
          <a:lstStyle/>
          <a:p>
            <a:pPr/>
          </a:p>
        </p:txBody>
      </p:sp>
      <p:sp>
        <p:nvSpPr>
          <p:cNvPr id="21" name="Title Text"/>
          <p:cNvSpPr txBox="1"/>
          <p:nvPr>
            <p:ph type="title"/>
          </p:nvPr>
        </p:nvSpPr>
        <p:spPr>
          <a:xfrm>
            <a:off x="4833937" y="9447609"/>
            <a:ext cx="14716126" cy="2000251"/>
          </a:xfrm>
          <a:prstGeom prst="rect">
            <a:avLst/>
          </a:prstGeom>
        </p:spPr>
        <p:txBody>
          <a:bodyPr anchor="b"/>
          <a:lstStyle/>
          <a:p>
            <a:pPr/>
            <a:r>
              <a:t>Title Text</a:t>
            </a:r>
          </a:p>
        </p:txBody>
      </p:sp>
      <p:sp>
        <p:nvSpPr>
          <p:cNvPr id="22" name="Body Level One…"/>
          <p:cNvSpPr txBox="1"/>
          <p:nvPr>
            <p:ph type="body" sz="quarter" idx="1"/>
          </p:nvPr>
        </p:nvSpPr>
        <p:spPr>
          <a:xfrm>
            <a:off x="4833937" y="11519296"/>
            <a:ext cx="14716126" cy="1714501"/>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11935814" y="13001625"/>
            <a:ext cx="494513" cy="511175"/>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4833937" y="4536281"/>
            <a:ext cx="14716126" cy="4643438"/>
          </a:xfrm>
          <a:prstGeom prst="rect">
            <a:avLst/>
          </a:prstGeom>
        </p:spPr>
        <p:txBody>
          <a:bodyPr/>
          <a:lstStyle/>
          <a:p>
            <a:pPr/>
            <a:r>
              <a:t>Title Text</a:t>
            </a:r>
          </a:p>
        </p:txBody>
      </p:sp>
      <p:sp>
        <p:nvSpPr>
          <p:cNvPr id="31" name="Slide Number"/>
          <p:cNvSpPr txBox="1"/>
          <p:nvPr>
            <p:ph type="sldNum" sz="quarter" idx="2"/>
          </p:nvPr>
        </p:nvSpPr>
        <p:spPr>
          <a:xfrm>
            <a:off x="11935814" y="13001625"/>
            <a:ext cx="494513" cy="511175"/>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12495609" y="1071562"/>
            <a:ext cx="7500938" cy="11590735"/>
          </a:xfrm>
          <a:prstGeom prst="rect">
            <a:avLst/>
          </a:prstGeom>
        </p:spPr>
        <p:txBody>
          <a:bodyPr lIns="91439" tIns="45719" rIns="91439" bIns="45719" anchor="t">
            <a:noAutofit/>
          </a:bodyPr>
          <a:lstStyle/>
          <a:p>
            <a:pPr/>
          </a:p>
        </p:txBody>
      </p:sp>
      <p:sp>
        <p:nvSpPr>
          <p:cNvPr id="39" name="Title Text"/>
          <p:cNvSpPr txBox="1"/>
          <p:nvPr>
            <p:ph type="title"/>
          </p:nvPr>
        </p:nvSpPr>
        <p:spPr>
          <a:xfrm>
            <a:off x="4387453" y="1071562"/>
            <a:ext cx="7500938" cy="5625704"/>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4387453" y="7036593"/>
            <a:ext cx="7500938" cy="5625704"/>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xfrm>
            <a:off x="11935814" y="13001625"/>
            <a:ext cx="494513" cy="511175"/>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xfrm>
            <a:off x="11935814" y="13001625"/>
            <a:ext cx="494513" cy="511175"/>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quarter" idx="13"/>
          </p:nvPr>
        </p:nvSpPr>
        <p:spPr>
          <a:xfrm>
            <a:off x="12495609" y="3643312"/>
            <a:ext cx="7500938" cy="8840392"/>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quarter" idx="1"/>
          </p:nvPr>
        </p:nvSpPr>
        <p:spPr>
          <a:xfrm>
            <a:off x="4387453" y="3643312"/>
            <a:ext cx="7500938" cy="8840392"/>
          </a:xfrm>
          <a:prstGeom prst="rect">
            <a:avLst/>
          </a:prstGeom>
        </p:spPr>
        <p:txBody>
          <a:bodyPr/>
          <a:lstStyle>
            <a:lvl1pPr marL="517071" indent="-517071">
              <a:spcBef>
                <a:spcPts val="5300"/>
              </a:spcBef>
              <a:defRPr sz="3800"/>
            </a:lvl1pPr>
            <a:lvl2pPr marL="898071" indent="-517071">
              <a:spcBef>
                <a:spcPts val="5300"/>
              </a:spcBef>
              <a:defRPr sz="3800"/>
            </a:lvl2pPr>
            <a:lvl3pPr marL="1279071" indent="-517071">
              <a:spcBef>
                <a:spcPts val="5300"/>
              </a:spcBef>
              <a:defRPr sz="3800"/>
            </a:lvl3pPr>
            <a:lvl4pPr marL="1660071" indent="-517071">
              <a:spcBef>
                <a:spcPts val="5300"/>
              </a:spcBef>
              <a:defRPr sz="3800"/>
            </a:lvl4pPr>
            <a:lvl5pPr marL="2041071" indent="-517071">
              <a:spcBef>
                <a:spcPts val="53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11935814" y="13001625"/>
            <a:ext cx="494513" cy="511175"/>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4387453" y="1785937"/>
            <a:ext cx="15609094" cy="101441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xfrm>
            <a:off x="11935814" y="13001625"/>
            <a:ext cx="494513" cy="511175"/>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12495609" y="7161609"/>
            <a:ext cx="7500938" cy="5482829"/>
          </a:xfrm>
          <a:prstGeom prst="rect">
            <a:avLst/>
          </a:prstGeom>
        </p:spPr>
        <p:txBody>
          <a:bodyPr lIns="91439" tIns="45719" rIns="91439" bIns="45719" anchor="t">
            <a:noAutofit/>
          </a:bodyPr>
          <a:lstStyle/>
          <a:p>
            <a:pPr/>
          </a:p>
        </p:txBody>
      </p:sp>
      <p:sp>
        <p:nvSpPr>
          <p:cNvPr id="84" name="Image"/>
          <p:cNvSpPr/>
          <p:nvPr>
            <p:ph type="pic" sz="quarter" idx="14"/>
          </p:nvPr>
        </p:nvSpPr>
        <p:spPr>
          <a:xfrm>
            <a:off x="12495609" y="1071562"/>
            <a:ext cx="7500938" cy="5482829"/>
          </a:xfrm>
          <a:prstGeom prst="rect">
            <a:avLst/>
          </a:prstGeom>
        </p:spPr>
        <p:txBody>
          <a:bodyPr lIns="91439" tIns="45719" rIns="91439" bIns="45719" anchor="t">
            <a:noAutofit/>
          </a:bodyPr>
          <a:lstStyle/>
          <a:p>
            <a:pPr/>
          </a:p>
        </p:txBody>
      </p:sp>
      <p:sp>
        <p:nvSpPr>
          <p:cNvPr id="85" name="Image"/>
          <p:cNvSpPr/>
          <p:nvPr>
            <p:ph type="pic" sz="half" idx="15"/>
          </p:nvPr>
        </p:nvSpPr>
        <p:spPr>
          <a:xfrm>
            <a:off x="4387453" y="1072805"/>
            <a:ext cx="7500938" cy="11572876"/>
          </a:xfrm>
          <a:prstGeom prst="rect">
            <a:avLst/>
          </a:prstGeom>
        </p:spPr>
        <p:txBody>
          <a:bodyPr lIns="91439" tIns="45719" rIns="91439" bIns="45719" anchor="t">
            <a:noAutofit/>
          </a:bodyPr>
          <a:lstStyle/>
          <a:p>
            <a:pPr/>
          </a:p>
        </p:txBody>
      </p:sp>
      <p:sp>
        <p:nvSpPr>
          <p:cNvPr id="86" name="Slide Number"/>
          <p:cNvSpPr txBox="1"/>
          <p:nvPr>
            <p:ph type="sldNum" sz="quarter" idx="2"/>
          </p:nvPr>
        </p:nvSpPr>
        <p:spPr>
          <a:xfrm>
            <a:off x="11935814" y="13001625"/>
            <a:ext cx="494513" cy="511175"/>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387453" y="571500"/>
            <a:ext cx="15609094" cy="298251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Title Text</a:t>
            </a:r>
          </a:p>
        </p:txBody>
      </p:sp>
      <p:sp>
        <p:nvSpPr>
          <p:cNvPr id="3" name="Body Level One…"/>
          <p:cNvSpPr txBox="1"/>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35814" y="13026231"/>
            <a:ext cx="494513" cy="511176"/>
          </a:xfrm>
          <a:prstGeom prst="rect">
            <a:avLst/>
          </a:prstGeom>
          <a:ln w="12700">
            <a:miter lim="400000"/>
          </a:ln>
        </p:spPr>
        <p:txBody>
          <a:bodyPr wrap="none" lIns="71437" tIns="71437" rIns="71437" bIns="71437" anchor="b">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1pPr>
      <a:lvl2pPr marL="0" marR="0" indent="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2pPr>
      <a:lvl3pPr marL="0" marR="0" indent="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3pPr>
      <a:lvl4pPr marL="0" marR="0" indent="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4pPr>
      <a:lvl5pPr marL="0" marR="0" indent="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5pPr>
      <a:lvl6pPr marL="0" marR="0" indent="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6pPr>
      <a:lvl7pPr marL="0" marR="0" indent="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7pPr>
      <a:lvl8pPr marL="0" marR="0" indent="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8pPr>
      <a:lvl9pPr marL="0" marR="0" indent="0" algn="ctr" defTabSz="821531"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9pPr>
    </p:titleStyle>
    <p:bodyStyle>
      <a:lvl1pPr marL="625642" marR="0" indent="-625642" algn="l" defTabSz="821531"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1pPr>
      <a:lvl2pPr marL="1082842" marR="0" indent="-625642" algn="l" defTabSz="821531"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2pPr>
      <a:lvl3pPr marL="1540042" marR="0" indent="-625642" algn="l" defTabSz="821531"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3pPr>
      <a:lvl4pPr marL="1997242" marR="0" indent="-625642" algn="l" defTabSz="821531"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4pPr>
      <a:lvl5pPr marL="2454442" marR="0" indent="-625642" algn="l" defTabSz="821531"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5pPr>
      <a:lvl6pPr marL="2911642" marR="0" indent="-625642" algn="l" defTabSz="821531"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6pPr>
      <a:lvl7pPr marL="3368842" marR="0" indent="-625642" algn="l" defTabSz="821531"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7pPr>
      <a:lvl8pPr marL="3826042" marR="0" indent="-625642" algn="l" defTabSz="821531"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8pPr>
      <a:lvl9pPr marL="4283242" marR="0" indent="-625642" algn="l" defTabSz="821531"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9pPr>
    </p:bodyStyle>
    <p:otherStyle>
      <a:lvl1pPr marL="0" marR="0" indent="0" algn="ctr" defTabSz="821531"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228600" algn="ctr" defTabSz="821531"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457200" algn="ctr" defTabSz="821531"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685800" algn="ctr" defTabSz="821531"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914400" algn="ctr" defTabSz="821531"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1143000" algn="ctr" defTabSz="821531"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1371600" algn="ctr" defTabSz="821531"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1600200" algn="ctr" defTabSz="821531"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1828800" algn="ctr" defTabSz="821531"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brandmeister.network" TargetMode="Externa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dmrva.org/" TargetMode="External"/><Relationship Id="rId3" Type="http://schemas.openxmlformats.org/officeDocument/2006/relationships/hyperlink" Target="http://www.va3xpr.net/" TargetMode="External"/><Relationship Id="rId4" Type="http://schemas.openxmlformats.org/officeDocument/2006/relationships/hyperlink" Target="https://brandmeister.network" TargetMode="External"/><Relationship Id="rId5" Type="http://schemas.openxmlformats.org/officeDocument/2006/relationships/hyperlink" Target="http://www.pistar.uk" TargetMode="External"/><Relationship Id="rId6" Type="http://schemas.openxmlformats.org/officeDocument/2006/relationships/hyperlink" Target="http://www.mw0mwz.co.uk/dmr_bm_talkgroups.php" TargetMode="External"/><Relationship Id="rId7" Type="http://schemas.openxmlformats.org/officeDocument/2006/relationships/hyperlink" Target="http://arrl-ohio.org/digital/digital.html" TargetMode="External"/><Relationship Id="rId8" Type="http://schemas.openxmlformats.org/officeDocument/2006/relationships/hyperlink" Target="https://www.qsl.net/kb9mwr/projects/dv/dmr/Introduction%20to%20Digital%20Mobile%20Radio.pdf" TargetMode="Externa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RadioID.net"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kf4hjw@kf4hjw.org" TargetMode="External"/><Relationship Id="rId3" Type="http://schemas.openxmlformats.org/officeDocument/2006/relationships/hyperlink" Target="mailto:dick@n4bc.com" TargetMode="External"/><Relationship Id="rId4" Type="http://schemas.openxmlformats.org/officeDocument/2006/relationships/hyperlink" Target="mailto:WZ4K@arrl.net"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B00"/>
            </a:gs>
            <a:gs pos="100000">
              <a:srgbClr val="0433FF"/>
            </a:gs>
          </a:gsLst>
          <a:lin ang="2700000" scaled="0"/>
        </a:gradFill>
      </p:bgPr>
    </p:bg>
    <p:spTree>
      <p:nvGrpSpPr>
        <p:cNvPr id="1" name=""/>
        <p:cNvGrpSpPr/>
        <p:nvPr/>
      </p:nvGrpSpPr>
      <p:grpSpPr>
        <a:xfrm>
          <a:off x="0" y="0"/>
          <a:ext cx="0" cy="0"/>
          <a:chOff x="0" y="0"/>
          <a:chExt cx="0" cy="0"/>
        </a:xfrm>
      </p:grpSpPr>
      <p:sp>
        <p:nvSpPr>
          <p:cNvPr id="119" name="Digital Mobile Radio…"/>
          <p:cNvSpPr txBox="1"/>
          <p:nvPr>
            <p:ph type="ctrTitle"/>
          </p:nvPr>
        </p:nvSpPr>
        <p:spPr>
          <a:prstGeom prst="rect">
            <a:avLst/>
          </a:prstGeom>
        </p:spPr>
        <p:txBody>
          <a:bodyPr/>
          <a:lstStyle/>
          <a:p>
            <a:pPr defTabSz="257175">
              <a:defRPr sz="10400">
                <a:solidFill>
                  <a:srgbClr val="000000"/>
                </a:solidFill>
                <a:effectLst>
                  <a:outerShdw sx="100000" sy="100000" kx="0" ky="0" algn="b" rotWithShape="0" blurRad="12700" dist="50800" dir="2700000">
                    <a:srgbClr val="FFFB00"/>
                  </a:outerShdw>
                </a:effectLst>
                <a:latin typeface="San Diego"/>
                <a:ea typeface="San Diego"/>
                <a:cs typeface="San Diego"/>
                <a:sym typeface="San Diego"/>
              </a:defRPr>
            </a:pPr>
            <a:r>
              <a:rPr>
                <a:solidFill>
                  <a:srgbClr val="0096FF"/>
                </a:solidFill>
              </a:rPr>
              <a:t>D</a:t>
            </a:r>
            <a:r>
              <a:t>igital </a:t>
            </a:r>
            <a:r>
              <a:rPr>
                <a:solidFill>
                  <a:srgbClr val="0096FF"/>
                </a:solidFill>
              </a:rPr>
              <a:t>M</a:t>
            </a:r>
            <a:r>
              <a:t>obile </a:t>
            </a:r>
            <a:r>
              <a:rPr>
                <a:solidFill>
                  <a:srgbClr val="0096FF"/>
                </a:solidFill>
              </a:rPr>
              <a:t>R</a:t>
            </a:r>
            <a:r>
              <a:t>adio</a:t>
            </a:r>
          </a:p>
          <a:p>
            <a:pPr defTabSz="257175">
              <a:defRPr sz="8000">
                <a:solidFill>
                  <a:srgbClr val="000000"/>
                </a:solidFill>
                <a:effectLst>
                  <a:outerShdw sx="100000" sy="100000" kx="0" ky="0" algn="b" rotWithShape="0" blurRad="12700" dist="50800" dir="2700000">
                    <a:srgbClr val="FFFB00"/>
                  </a:outerShdw>
                </a:effectLst>
                <a:latin typeface="San Diego"/>
                <a:ea typeface="San Diego"/>
                <a:cs typeface="San Diego"/>
                <a:sym typeface="San Diego"/>
              </a:defRPr>
            </a:pPr>
            <a:r>
              <a:t>A Novice’s Perspective</a:t>
            </a:r>
          </a:p>
        </p:txBody>
      </p:sp>
      <p:sp>
        <p:nvSpPr>
          <p:cNvPr id="120" name="November 2018…"/>
          <p:cNvSpPr txBox="1"/>
          <p:nvPr>
            <p:ph type="subTitle" sz="quarter" idx="1"/>
          </p:nvPr>
        </p:nvSpPr>
        <p:spPr>
          <a:prstGeom prst="rect">
            <a:avLst/>
          </a:prstGeom>
        </p:spPr>
        <p:txBody>
          <a:bodyPr/>
          <a:lstStyle/>
          <a:p>
            <a:pPr defTabSz="714732">
              <a:defRPr sz="3306">
                <a:solidFill>
                  <a:srgbClr val="000000"/>
                </a:solidFill>
                <a:effectLst>
                  <a:outerShdw sx="100000" sy="100000" kx="0" ky="0" algn="b" rotWithShape="0" blurRad="11049" dist="33147" dir="2700000">
                    <a:srgbClr val="FFFC79"/>
                  </a:outerShdw>
                </a:effectLst>
                <a:latin typeface="San Diego"/>
                <a:ea typeface="San Diego"/>
                <a:cs typeface="San Diego"/>
                <a:sym typeface="San Diego"/>
              </a:defRPr>
            </a:pPr>
            <a:r>
              <a:t>November 2018</a:t>
            </a:r>
          </a:p>
          <a:p>
            <a:pPr defTabSz="714732">
              <a:defRPr sz="3306">
                <a:solidFill>
                  <a:srgbClr val="000000"/>
                </a:solidFill>
                <a:effectLst>
                  <a:outerShdw sx="100000" sy="100000" kx="0" ky="0" algn="b" rotWithShape="0" blurRad="11049" dist="33147" dir="2700000">
                    <a:srgbClr val="FFFC79"/>
                  </a:outerShdw>
                </a:effectLst>
                <a:latin typeface="San Diego"/>
                <a:ea typeface="San Diego"/>
                <a:cs typeface="San Diego"/>
                <a:sym typeface="San Diego"/>
              </a:defRPr>
            </a:pPr>
            <a:r>
              <a:t> </a:t>
            </a:r>
          </a:p>
          <a:p>
            <a:pPr defTabSz="714732">
              <a:defRPr sz="3306">
                <a:effectLst>
                  <a:outerShdw sx="100000" sy="100000" kx="0" ky="0" algn="b" rotWithShape="0" blurRad="11049" dist="33147" dir="2700000">
                    <a:srgbClr val="FFFC79"/>
                  </a:outerShdw>
                </a:effectLst>
                <a:latin typeface="San Diego"/>
                <a:ea typeface="San Diego"/>
                <a:cs typeface="San Diego"/>
                <a:sym typeface="San Diego"/>
              </a:defRPr>
            </a:pPr>
            <a:r>
              <a:t>WE4TOM</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Code Plugs…"/>
          <p:cNvSpPr txBox="1"/>
          <p:nvPr>
            <p:ph type="ctrTitle"/>
          </p:nvPr>
        </p:nvSpPr>
        <p:spPr>
          <a:xfrm>
            <a:off x="4833937" y="1466949"/>
            <a:ext cx="14716126" cy="8267502"/>
          </a:xfrm>
          <a:prstGeom prst="rect">
            <a:avLst/>
          </a:prstGeom>
        </p:spPr>
        <p:txBody>
          <a:bodyPr/>
          <a:lstStyle/>
          <a:p>
            <a:pPr algn="just" defTabSz="149961">
              <a:defRPr sz="5904">
                <a:solidFill>
                  <a:srgbClr val="000000"/>
                </a:solidFill>
                <a:latin typeface="Marker Felt"/>
                <a:ea typeface="Marker Felt"/>
                <a:cs typeface="Marker Felt"/>
                <a:sym typeface="Marker Felt"/>
              </a:defRPr>
            </a:pPr>
            <a:r>
              <a:t>Code Plugs</a:t>
            </a:r>
          </a:p>
          <a:p>
            <a:pPr algn="just" defTabSz="149961">
              <a:defRPr sz="4100">
                <a:solidFill>
                  <a:srgbClr val="000000"/>
                </a:solidFill>
                <a:latin typeface="Helvetica Neue"/>
                <a:ea typeface="Helvetica Neue"/>
                <a:cs typeface="Helvetica Neue"/>
                <a:sym typeface="Helvetica Neue"/>
              </a:defRPr>
            </a:pPr>
            <a:r>
              <a:t>A Code Plug is what you call the file you create that holds the customized settings for your radio. All the terms just presented, go into making the code plug.  There are also some “One Time Settings” you make such as Call Sign and DMR ID.   </a:t>
            </a:r>
          </a:p>
          <a:p>
            <a:pPr algn="just" defTabSz="149961">
              <a:defRPr sz="4100">
                <a:solidFill>
                  <a:srgbClr val="000000"/>
                </a:solidFill>
                <a:latin typeface="Helvetica Neue"/>
                <a:ea typeface="Helvetica Neue"/>
                <a:cs typeface="Helvetica Neue"/>
                <a:sym typeface="Helvetica Neue"/>
              </a:defRPr>
            </a:pPr>
          </a:p>
          <a:p>
            <a:pPr algn="just" defTabSz="149961">
              <a:defRPr sz="4100">
                <a:solidFill>
                  <a:srgbClr val="000000"/>
                </a:solidFill>
                <a:latin typeface="Helvetica Neue"/>
                <a:ea typeface="Helvetica Neue"/>
                <a:cs typeface="Helvetica Neue"/>
                <a:sym typeface="Helvetica Neue"/>
              </a:defRPr>
            </a:pPr>
            <a:r>
              <a:t>All DMR Radios seem to have the same components. After you understand one manufacturer, you’ll easily follow another.  Code Plugs from dissimilar radios are not likely to be interchangeable, but dissimilar radios work well together.  I’ve discovered they tend to have capabilities of importing and exporting CSV files.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Title"/>
          <p:cNvSpPr txBox="1"/>
          <p:nvPr>
            <p:ph type="ctrTitle"/>
          </p:nvPr>
        </p:nvSpPr>
        <p:spPr>
          <a:prstGeom prst="rect">
            <a:avLst/>
          </a:prstGeom>
        </p:spPr>
        <p:txBody>
          <a:bodyPr/>
          <a:lstStyle/>
          <a:p>
            <a:pPr/>
          </a:p>
        </p:txBody>
      </p:sp>
      <p:sp>
        <p:nvSpPr>
          <p:cNvPr id="145" name="Body"/>
          <p:cNvSpPr txBox="1"/>
          <p:nvPr>
            <p:ph type="subTitle" sz="quarter" idx="1"/>
          </p:nvPr>
        </p:nvSpPr>
        <p:spPr>
          <a:prstGeom prst="rect">
            <a:avLst/>
          </a:prstGeom>
        </p:spPr>
        <p:txBody>
          <a:bodyPr/>
          <a:lstStyle/>
          <a:p>
            <a:pPr/>
          </a:p>
        </p:txBody>
      </p:sp>
      <p:pic>
        <p:nvPicPr>
          <p:cNvPr id="146" name="DMR Elements Flow.jpg" descr="DMR Elements Flow.jpg"/>
          <p:cNvPicPr>
            <a:picLocks noChangeAspect="0"/>
          </p:cNvPicPr>
          <p:nvPr/>
        </p:nvPicPr>
        <p:blipFill>
          <a:blip r:embed="rId2">
            <a:extLst/>
          </a:blip>
          <a:stretch>
            <a:fillRect/>
          </a:stretch>
        </p:blipFill>
        <p:spPr>
          <a:xfrm>
            <a:off x="830129" y="695469"/>
            <a:ext cx="22723742" cy="12325062"/>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alk Groups…"/>
          <p:cNvSpPr txBox="1"/>
          <p:nvPr>
            <p:ph type="ctrTitle"/>
          </p:nvPr>
        </p:nvSpPr>
        <p:spPr>
          <a:prstGeom prst="rect">
            <a:avLst/>
          </a:prstGeom>
        </p:spPr>
        <p:txBody>
          <a:bodyPr/>
          <a:lstStyle/>
          <a:p>
            <a:pPr algn="just" defTabSz="182879">
              <a:defRPr sz="5000">
                <a:solidFill>
                  <a:srgbClr val="000000"/>
                </a:solidFill>
                <a:latin typeface="Helvetica Neue"/>
                <a:ea typeface="Helvetica Neue"/>
                <a:cs typeface="Helvetica Neue"/>
                <a:sym typeface="Helvetica Neue"/>
              </a:defRPr>
            </a:pPr>
            <a:r>
              <a:rPr sz="7200">
                <a:latin typeface="Marker Felt"/>
                <a:ea typeface="Marker Felt"/>
                <a:cs typeface="Marker Felt"/>
                <a:sym typeface="Marker Felt"/>
              </a:rPr>
              <a:t>Talk Groups</a:t>
            </a:r>
            <a:r>
              <a:t>  </a:t>
            </a:r>
          </a:p>
          <a:p>
            <a:pPr algn="just" defTabSz="182879">
              <a:defRPr sz="5000">
                <a:solidFill>
                  <a:srgbClr val="000000"/>
                </a:solidFill>
                <a:latin typeface="Helvetica Neue"/>
                <a:ea typeface="Helvetica Neue"/>
                <a:cs typeface="Helvetica Neue"/>
                <a:sym typeface="Helvetica Neue"/>
              </a:defRPr>
            </a:pPr>
            <a:r>
              <a:t>Like a common meeting place. Like D-Star Reflectors - they can be worldwide.  They are geographically oriented.  There all also Talk Groups for various topics, such a vehicles, guns, and radio.</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Contacts…"/>
          <p:cNvSpPr txBox="1"/>
          <p:nvPr>
            <p:ph type="ctrTitle"/>
          </p:nvPr>
        </p:nvSpPr>
        <p:spPr>
          <a:prstGeom prst="rect">
            <a:avLst/>
          </a:prstGeom>
        </p:spPr>
        <p:txBody>
          <a:bodyPr/>
          <a:lstStyle/>
          <a:p>
            <a:pPr algn="just" defTabSz="182879">
              <a:defRPr sz="7200">
                <a:solidFill>
                  <a:srgbClr val="000000"/>
                </a:solidFill>
                <a:latin typeface="Helvetica Neue"/>
                <a:ea typeface="Helvetica Neue"/>
                <a:cs typeface="Helvetica Neue"/>
                <a:sym typeface="Helvetica Neue"/>
              </a:defRPr>
            </a:pPr>
            <a:r>
              <a:rPr>
                <a:latin typeface="Marker Felt"/>
                <a:ea typeface="Marker Felt"/>
                <a:cs typeface="Marker Felt"/>
                <a:sym typeface="Marker Felt"/>
              </a:rPr>
              <a:t>Contacts</a:t>
            </a:r>
            <a:endParaRPr>
              <a:latin typeface="Marker Felt"/>
              <a:ea typeface="Marker Felt"/>
              <a:cs typeface="Marker Felt"/>
              <a:sym typeface="Marker Felt"/>
            </a:endParaRPr>
          </a:p>
          <a:p>
            <a:pPr algn="just" defTabSz="182879">
              <a:defRPr sz="5000">
                <a:solidFill>
                  <a:srgbClr val="000000"/>
                </a:solidFill>
                <a:latin typeface="Helvetica Neue"/>
                <a:ea typeface="Helvetica Neue"/>
                <a:cs typeface="Helvetica Neue"/>
                <a:sym typeface="Helvetica Neue"/>
              </a:defRPr>
            </a:pPr>
            <a:r>
              <a:t>Contacts Manage what we contact. </a:t>
            </a:r>
          </a:p>
          <a:p>
            <a:pPr algn="just" defTabSz="182879">
              <a:defRPr sz="5000">
                <a:solidFill>
                  <a:srgbClr val="000000"/>
                </a:solidFill>
                <a:latin typeface="Helvetica Neue"/>
                <a:ea typeface="Helvetica Neue"/>
                <a:cs typeface="Helvetica Neue"/>
                <a:sym typeface="Helvetica Neue"/>
              </a:defRPr>
            </a:pPr>
            <a:r>
              <a:t>Either a Talk Group or a DMR ID.  As you add items to Contacts, they will appear in Drop Down Boxes when you build Receive Groups or Channels.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Groups…"/>
          <p:cNvSpPr txBox="1"/>
          <p:nvPr>
            <p:ph type="ctrTitle"/>
          </p:nvPr>
        </p:nvSpPr>
        <p:spPr>
          <a:xfrm>
            <a:off x="4833937" y="2366334"/>
            <a:ext cx="14716126" cy="6468732"/>
          </a:xfrm>
          <a:prstGeom prst="rect">
            <a:avLst/>
          </a:prstGeom>
        </p:spPr>
        <p:txBody>
          <a:bodyPr/>
          <a:lstStyle/>
          <a:p>
            <a:pPr algn="just" defTabSz="159105">
              <a:defRPr sz="6264">
                <a:solidFill>
                  <a:srgbClr val="000000"/>
                </a:solidFill>
                <a:latin typeface="Helvetica Neue"/>
                <a:ea typeface="Helvetica Neue"/>
                <a:cs typeface="Helvetica Neue"/>
                <a:sym typeface="Helvetica Neue"/>
              </a:defRPr>
            </a:pPr>
            <a:r>
              <a:rPr>
                <a:latin typeface="Marker Felt"/>
                <a:ea typeface="Marker Felt"/>
                <a:cs typeface="Marker Felt"/>
                <a:sym typeface="Marker Felt"/>
              </a:rPr>
              <a:t>Groups</a:t>
            </a:r>
            <a:endParaRPr>
              <a:latin typeface="Marker Felt"/>
              <a:ea typeface="Marker Felt"/>
              <a:cs typeface="Marker Felt"/>
              <a:sym typeface="Marker Felt"/>
            </a:endParaRPr>
          </a:p>
          <a:p>
            <a:pPr algn="just" defTabSz="159105">
              <a:defRPr sz="4350">
                <a:solidFill>
                  <a:srgbClr val="000000"/>
                </a:solidFill>
                <a:latin typeface="Helvetica Neue"/>
                <a:ea typeface="Helvetica Neue"/>
                <a:cs typeface="Helvetica Neue"/>
                <a:sym typeface="Helvetica Neue"/>
              </a:defRPr>
            </a:pPr>
            <a:r>
              <a:rPr>
                <a:latin typeface="Marker Felt"/>
                <a:ea typeface="Marker Felt"/>
                <a:cs typeface="Marker Felt"/>
                <a:sym typeface="Marker Felt"/>
              </a:rPr>
              <a:t>Receive Group List</a:t>
            </a:r>
            <a:r>
              <a:t> - Seems to be needed to hear the other party. It seems to me that a Ham would expect it to be understood that you want to hear the person you are talking with. This feature could be more useful to First Responders or Support Groups, than to Hams. In most cases I have built a Receive Group of one Contact.  A Contact can be a DMR ID or a Talk Group Number.  Putting a bunch of people in one Talk Group gets very confusing.</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Channels…"/>
          <p:cNvSpPr txBox="1"/>
          <p:nvPr>
            <p:ph type="ctrTitle"/>
          </p:nvPr>
        </p:nvSpPr>
        <p:spPr>
          <a:xfrm>
            <a:off x="4833937" y="1592659"/>
            <a:ext cx="14716126" cy="8601539"/>
          </a:xfrm>
          <a:prstGeom prst="rect">
            <a:avLst/>
          </a:prstGeom>
        </p:spPr>
        <p:txBody>
          <a:bodyPr/>
          <a:lstStyle/>
          <a:p>
            <a:pPr algn="just" defTabSz="182879">
              <a:defRPr sz="7200">
                <a:solidFill>
                  <a:srgbClr val="000000"/>
                </a:solidFill>
                <a:latin typeface="Helvetica Neue"/>
                <a:ea typeface="Helvetica Neue"/>
                <a:cs typeface="Helvetica Neue"/>
                <a:sym typeface="Helvetica Neue"/>
              </a:defRPr>
            </a:pPr>
            <a:r>
              <a:rPr>
                <a:latin typeface="Marker Felt"/>
                <a:ea typeface="Marker Felt"/>
                <a:cs typeface="Marker Felt"/>
                <a:sym typeface="Marker Felt"/>
              </a:rPr>
              <a:t>Channels</a:t>
            </a:r>
            <a:endParaRPr sz="5000"/>
          </a:p>
          <a:p>
            <a:pPr algn="just" defTabSz="182879">
              <a:defRPr sz="1100">
                <a:solidFill>
                  <a:srgbClr val="000000"/>
                </a:solidFill>
                <a:latin typeface="Helvetica Neue"/>
                <a:ea typeface="Helvetica Neue"/>
                <a:cs typeface="Helvetica Neue"/>
                <a:sym typeface="Helvetica Neue"/>
              </a:defRPr>
            </a:pPr>
            <a:endParaRPr sz="5000"/>
          </a:p>
          <a:p>
            <a:pPr algn="just" defTabSz="182879">
              <a:defRPr sz="1100">
                <a:solidFill>
                  <a:srgbClr val="000000"/>
                </a:solidFill>
                <a:latin typeface="Helvetica Neue"/>
                <a:ea typeface="Helvetica Neue"/>
                <a:cs typeface="Helvetica Neue"/>
                <a:sym typeface="Helvetica Neue"/>
              </a:defRPr>
            </a:pPr>
            <a:r>
              <a:rPr sz="5000"/>
              <a:t>Contacts, Color Codes, and Time Slots, along with Frequencies </a:t>
            </a:r>
            <a:r>
              <a:rPr sz="3300"/>
              <a:t>(and a few other settings)</a:t>
            </a:r>
            <a:r>
              <a:rPr sz="5000"/>
              <a:t> create a Channel (Record). The Channels are kept in a “folder like” creation, called a Zone. </a:t>
            </a:r>
            <a:endParaRPr sz="5000"/>
          </a:p>
          <a:p>
            <a:pPr algn="just" defTabSz="182879">
              <a:defRPr sz="1100">
                <a:solidFill>
                  <a:srgbClr val="000000"/>
                </a:solidFill>
                <a:latin typeface="Helvetica Neue"/>
                <a:ea typeface="Helvetica Neue"/>
                <a:cs typeface="Helvetica Neue"/>
                <a:sym typeface="Helvetica Neue"/>
              </a:defRPr>
            </a:pPr>
            <a:endParaRPr sz="5000"/>
          </a:p>
          <a:p>
            <a:pPr algn="just" defTabSz="182879">
              <a:defRPr sz="1100">
                <a:solidFill>
                  <a:srgbClr val="000000"/>
                </a:solidFill>
                <a:latin typeface="Helvetica Neue"/>
                <a:ea typeface="Helvetica Neue"/>
                <a:cs typeface="Helvetica Neue"/>
                <a:sym typeface="Helvetica Neue"/>
              </a:defRPr>
            </a:pPr>
            <a:r>
              <a:rPr sz="5000"/>
              <a:t>The Radio Displays seem to be limited to 10 Characters. This led me to using Creative Cryptic Channel Names.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Frequency…"/>
          <p:cNvSpPr txBox="1"/>
          <p:nvPr>
            <p:ph type="ctrTitle"/>
          </p:nvPr>
        </p:nvSpPr>
        <p:spPr>
          <a:prstGeom prst="rect">
            <a:avLst/>
          </a:prstGeom>
        </p:spPr>
        <p:txBody>
          <a:bodyPr/>
          <a:lstStyle/>
          <a:p>
            <a:pPr algn="just" defTabSz="182879">
              <a:defRPr sz="7200">
                <a:solidFill>
                  <a:srgbClr val="000000"/>
                </a:solidFill>
                <a:latin typeface="Helvetica Neue"/>
                <a:ea typeface="Helvetica Neue"/>
                <a:cs typeface="Helvetica Neue"/>
                <a:sym typeface="Helvetica Neue"/>
              </a:defRPr>
            </a:pPr>
            <a:r>
              <a:rPr>
                <a:latin typeface="Marker Felt"/>
                <a:ea typeface="Marker Felt"/>
                <a:cs typeface="Marker Felt"/>
                <a:sym typeface="Marker Felt"/>
              </a:rPr>
              <a:t>Frequency</a:t>
            </a:r>
            <a:r>
              <a:t> </a:t>
            </a:r>
          </a:p>
          <a:p>
            <a:pPr algn="just" defTabSz="182879">
              <a:defRPr sz="5000">
                <a:solidFill>
                  <a:srgbClr val="000000"/>
                </a:solidFill>
                <a:latin typeface="Helvetica Neue"/>
                <a:ea typeface="Helvetica Neue"/>
                <a:cs typeface="Helvetica Neue"/>
                <a:sym typeface="Helvetica Neue"/>
              </a:defRPr>
            </a:pPr>
            <a:r>
              <a:t>This is the frequency the radio will transmit and receive.  DMR is capable of both Duplex and Simplex.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Color Codes…"/>
          <p:cNvSpPr txBox="1"/>
          <p:nvPr>
            <p:ph type="ctrTitle"/>
          </p:nvPr>
        </p:nvSpPr>
        <p:spPr>
          <a:prstGeom prst="rect">
            <a:avLst/>
          </a:prstGeom>
        </p:spPr>
        <p:txBody>
          <a:bodyPr/>
          <a:lstStyle/>
          <a:p>
            <a:pPr algn="just" defTabSz="182879">
              <a:defRPr sz="7200">
                <a:solidFill>
                  <a:srgbClr val="000000"/>
                </a:solidFill>
                <a:latin typeface="Helvetica Neue"/>
                <a:ea typeface="Helvetica Neue"/>
                <a:cs typeface="Helvetica Neue"/>
                <a:sym typeface="Helvetica Neue"/>
              </a:defRPr>
            </a:pPr>
            <a:r>
              <a:rPr>
                <a:latin typeface="Marker Felt"/>
                <a:ea typeface="Marker Felt"/>
                <a:cs typeface="Marker Felt"/>
                <a:sym typeface="Marker Felt"/>
              </a:rPr>
              <a:t>Color Codes</a:t>
            </a:r>
            <a:endParaRPr>
              <a:latin typeface="Marker Felt"/>
              <a:ea typeface="Marker Felt"/>
              <a:cs typeface="Marker Felt"/>
              <a:sym typeface="Marker Felt"/>
            </a:endParaRPr>
          </a:p>
          <a:p>
            <a:pPr algn="just" defTabSz="182879">
              <a:defRPr sz="5000">
                <a:solidFill>
                  <a:srgbClr val="000000"/>
                </a:solidFill>
                <a:latin typeface="Helvetica Neue"/>
                <a:ea typeface="Helvetica Neue"/>
                <a:cs typeface="Helvetica Neue"/>
                <a:sym typeface="Helvetica Neue"/>
              </a:defRPr>
            </a:pPr>
            <a:r>
              <a:t>They are like Tones. They help prevent undesired transmissions. There are only 16 of them.  Ironically they are not colors, they are numbers, 0 through 15.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Time Slots…"/>
          <p:cNvSpPr txBox="1"/>
          <p:nvPr>
            <p:ph type="ctrTitle"/>
          </p:nvPr>
        </p:nvSpPr>
        <p:spPr>
          <a:xfrm>
            <a:off x="4833937" y="1653381"/>
            <a:ext cx="14716126" cy="9435307"/>
          </a:xfrm>
          <a:prstGeom prst="rect">
            <a:avLst/>
          </a:prstGeom>
        </p:spPr>
        <p:txBody>
          <a:bodyPr/>
          <a:lstStyle/>
          <a:p>
            <a:pPr algn="just" defTabSz="162763">
              <a:defRPr sz="1424">
                <a:solidFill>
                  <a:srgbClr val="000000"/>
                </a:solidFill>
                <a:latin typeface="Marker Felt"/>
                <a:ea typeface="Marker Felt"/>
                <a:cs typeface="Marker Felt"/>
                <a:sym typeface="Marker Felt"/>
              </a:defRPr>
            </a:pPr>
            <a:r>
              <a:rPr sz="6408"/>
              <a:t>Time Slots</a:t>
            </a:r>
            <a:r>
              <a:rPr sz="13350"/>
              <a:t> </a:t>
            </a:r>
            <a:endParaRPr sz="13350"/>
          </a:p>
          <a:p>
            <a:pPr algn="just" defTabSz="162763">
              <a:defRPr sz="4450">
                <a:solidFill>
                  <a:srgbClr val="000000"/>
                </a:solidFill>
                <a:latin typeface="Marker Felt"/>
                <a:ea typeface="Marker Felt"/>
                <a:cs typeface="Marker Felt"/>
                <a:sym typeface="Marker Felt"/>
              </a:defRPr>
            </a:pPr>
            <a:r>
              <a:rPr>
                <a:latin typeface="Helvetica Neue"/>
                <a:ea typeface="Helvetica Neue"/>
                <a:cs typeface="Helvetica Neue"/>
                <a:sym typeface="Helvetica Neue"/>
              </a:rPr>
              <a:t>There are 2 Time Slots. These also can prevent transmissions. If you have the wrong Time Slot you won’t be able to communicate with your intended recipient. However, their purpose is to allow two communications to happen at the same time on the same frequency.  They don’t interfere with each other.  DMR uses TDMA.</a:t>
            </a:r>
            <a:endParaRPr>
              <a:latin typeface="Helvetica Neue"/>
              <a:ea typeface="Helvetica Neue"/>
              <a:cs typeface="Helvetica Neue"/>
              <a:sym typeface="Helvetica Neue"/>
            </a:endParaRPr>
          </a:p>
          <a:p>
            <a:pPr algn="just" defTabSz="162763">
              <a:defRPr sz="4450">
                <a:solidFill>
                  <a:srgbClr val="000000"/>
                </a:solidFill>
                <a:latin typeface="Marker Felt"/>
                <a:ea typeface="Marker Felt"/>
                <a:cs typeface="Marker Felt"/>
                <a:sym typeface="Marker Felt"/>
              </a:defRPr>
            </a:pPr>
            <a:endParaRPr>
              <a:latin typeface="Helvetica Neue"/>
              <a:ea typeface="Helvetica Neue"/>
              <a:cs typeface="Helvetica Neue"/>
              <a:sym typeface="Helvetica Neue"/>
            </a:endParaRPr>
          </a:p>
          <a:p>
            <a:pPr algn="just" defTabSz="162763">
              <a:defRPr sz="4450">
                <a:solidFill>
                  <a:srgbClr val="000000"/>
                </a:solidFill>
                <a:latin typeface="Marker Felt"/>
                <a:ea typeface="Marker Felt"/>
                <a:cs typeface="Marker Felt"/>
                <a:sym typeface="Marker Felt"/>
              </a:defRPr>
            </a:pPr>
            <a:r>
              <a:rPr b="1" sz="3559">
                <a:latin typeface="Helvetica Neue"/>
                <a:ea typeface="Helvetica Neue"/>
                <a:cs typeface="Helvetica Neue"/>
                <a:sym typeface="Helvetica Neue"/>
              </a:rPr>
              <a:t>Per Wikipedia: </a:t>
            </a:r>
            <a:r>
              <a:rPr sz="3559">
                <a:latin typeface="Helvetica Neue"/>
                <a:ea typeface="Helvetica Neue"/>
                <a:cs typeface="Helvetica Neue"/>
                <a:sym typeface="Helvetica Neue"/>
              </a:rPr>
              <a:t>Time-division multiple access (</a:t>
            </a:r>
            <a:r>
              <a:rPr b="1" sz="3559">
                <a:latin typeface="Helvetica Neue"/>
                <a:ea typeface="Helvetica Neue"/>
                <a:cs typeface="Helvetica Neue"/>
                <a:sym typeface="Helvetica Neue"/>
              </a:rPr>
              <a:t>TDMA</a:t>
            </a:r>
            <a:r>
              <a:rPr sz="3559">
                <a:latin typeface="Helvetica Neue"/>
                <a:ea typeface="Helvetica Neue"/>
                <a:cs typeface="Helvetica Neue"/>
                <a:sym typeface="Helvetica Neue"/>
              </a:rPr>
              <a:t>) is a channel access method for shared-medium networks. It allows several users to share the same frequency channel by dividing the signal into different time slots. The users transmit in rapid succession, one after the other, each using its own time slot.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Zones…"/>
          <p:cNvSpPr txBox="1"/>
          <p:nvPr>
            <p:ph type="ctrTitle"/>
          </p:nvPr>
        </p:nvSpPr>
        <p:spPr>
          <a:xfrm>
            <a:off x="4833937" y="2494359"/>
            <a:ext cx="14716126" cy="6878125"/>
          </a:xfrm>
          <a:prstGeom prst="rect">
            <a:avLst/>
          </a:prstGeom>
        </p:spPr>
        <p:txBody>
          <a:bodyPr/>
          <a:lstStyle/>
          <a:p>
            <a:pPr algn="just" defTabSz="182879">
              <a:defRPr sz="7200">
                <a:solidFill>
                  <a:srgbClr val="000000"/>
                </a:solidFill>
                <a:latin typeface="Helvetica Neue"/>
                <a:ea typeface="Helvetica Neue"/>
                <a:cs typeface="Helvetica Neue"/>
                <a:sym typeface="Helvetica Neue"/>
              </a:defRPr>
            </a:pPr>
            <a:r>
              <a:rPr>
                <a:latin typeface="Marker Felt"/>
                <a:ea typeface="Marker Felt"/>
                <a:cs typeface="Marker Felt"/>
                <a:sym typeface="Marker Felt"/>
              </a:rPr>
              <a:t>Zones</a:t>
            </a:r>
            <a:r>
              <a:t> </a:t>
            </a:r>
          </a:p>
          <a:p>
            <a:pPr algn="just" defTabSz="182879">
              <a:defRPr sz="5000">
                <a:solidFill>
                  <a:srgbClr val="000000"/>
                </a:solidFill>
                <a:latin typeface="Helvetica Neue"/>
                <a:ea typeface="Helvetica Neue"/>
                <a:cs typeface="Helvetica Neue"/>
                <a:sym typeface="Helvetica Neue"/>
              </a:defRPr>
            </a:pPr>
            <a:r>
              <a:t>Collections of Channels. Zones seem to be limited to 16 Channels each on the GD-77.</a:t>
            </a:r>
          </a:p>
          <a:p>
            <a:pPr algn="just" defTabSz="182879">
              <a:defRPr sz="5000">
                <a:solidFill>
                  <a:srgbClr val="000000"/>
                </a:solidFill>
                <a:latin typeface="Helvetica Neue"/>
                <a:ea typeface="Helvetica Neue"/>
                <a:cs typeface="Helvetica Neue"/>
                <a:sym typeface="Helvetica Neue"/>
              </a:defRPr>
            </a:pPr>
          </a:p>
          <a:p>
            <a:pPr algn="just" defTabSz="182879">
              <a:defRPr sz="5000">
                <a:solidFill>
                  <a:srgbClr val="000000"/>
                </a:solidFill>
                <a:latin typeface="Helvetica Neue"/>
                <a:ea typeface="Helvetica Neue"/>
                <a:cs typeface="Helvetica Neue"/>
                <a:sym typeface="Helvetica Neue"/>
              </a:defRPr>
            </a:pPr>
            <a:r>
              <a:t>You select a Zone, then a Channel within that Zone.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DMR Radio…"/>
          <p:cNvSpPr txBox="1"/>
          <p:nvPr>
            <p:ph type="ctrTitle"/>
          </p:nvPr>
        </p:nvSpPr>
        <p:spPr>
          <a:prstGeom prst="rect">
            <a:avLst/>
          </a:prstGeom>
        </p:spPr>
        <p:txBody>
          <a:bodyPr/>
          <a:lstStyle/>
          <a:p>
            <a:pPr defTabSz="182879">
              <a:defRPr sz="6200">
                <a:solidFill>
                  <a:srgbClr val="000000"/>
                </a:solidFill>
                <a:latin typeface="San Diego"/>
                <a:ea typeface="San Diego"/>
                <a:cs typeface="San Diego"/>
                <a:sym typeface="San Diego"/>
              </a:defRPr>
            </a:pPr>
            <a:r>
              <a:rPr>
                <a:solidFill>
                  <a:srgbClr val="0096FF"/>
                </a:solidFill>
                <a:effectLst>
                  <a:outerShdw sx="100000" sy="100000" kx="0" ky="0" algn="b" rotWithShape="0" blurRad="12700" dist="25400" dir="2700000">
                    <a:srgbClr val="005493"/>
                  </a:outerShdw>
                </a:effectLst>
              </a:rPr>
              <a:t>DMR</a:t>
            </a:r>
            <a:r>
              <a:t> </a:t>
            </a:r>
            <a:r>
              <a:rPr>
                <a:solidFill>
                  <a:srgbClr val="FFFB00"/>
                </a:solidFill>
                <a:effectLst>
                  <a:outerShdw sx="100000" sy="100000" kx="0" ky="0" algn="b" rotWithShape="0" blurRad="12700" dist="63500" dir="2700000">
                    <a:srgbClr val="76D6FF"/>
                  </a:outerShdw>
                </a:effectLst>
              </a:rPr>
              <a:t>Radio</a:t>
            </a:r>
          </a:p>
          <a:p>
            <a:pPr defTabSz="182879">
              <a:defRPr sz="5700">
                <a:solidFill>
                  <a:srgbClr val="000000"/>
                </a:solidFill>
                <a:latin typeface="Helvetica Neue"/>
                <a:ea typeface="Helvetica Neue"/>
                <a:cs typeface="Helvetica Neue"/>
                <a:sym typeface="Helvetica Neue"/>
              </a:defRPr>
            </a:pPr>
            <a:r>
              <a:t>(That’s a little bit redundant)</a:t>
            </a:r>
          </a:p>
        </p:txBody>
      </p:sp>
      <p:sp>
        <p:nvSpPr>
          <p:cNvPr id="123" name="Digital Mobile Radio"/>
          <p:cNvSpPr txBox="1"/>
          <p:nvPr>
            <p:ph type="subTitle" sz="quarter" idx="1"/>
          </p:nvPr>
        </p:nvSpPr>
        <p:spPr>
          <a:xfrm>
            <a:off x="2685702" y="7224712"/>
            <a:ext cx="19012596" cy="3460652"/>
          </a:xfrm>
          <a:prstGeom prst="rect">
            <a:avLst/>
          </a:prstGeom>
        </p:spPr>
        <p:txBody>
          <a:bodyPr/>
          <a:lstStyle/>
          <a:p>
            <a:pPr defTabSz="182879">
              <a:defRPr sz="10700">
                <a:solidFill>
                  <a:srgbClr val="000000"/>
                </a:solidFill>
                <a:latin typeface="San Diego"/>
                <a:ea typeface="San Diego"/>
                <a:cs typeface="San Diego"/>
                <a:sym typeface="San Diego"/>
              </a:defRPr>
            </a:pPr>
            <a:r>
              <a:rPr>
                <a:solidFill>
                  <a:srgbClr val="0096FF"/>
                </a:solidFill>
                <a:effectLst>
                  <a:outerShdw sx="100000" sy="100000" kx="0" ky="0" algn="b" rotWithShape="0" blurRad="12700" dist="25400" dir="2700000">
                    <a:srgbClr val="005493"/>
                  </a:outerShdw>
                </a:effectLst>
              </a:rPr>
              <a:t>D</a:t>
            </a:r>
            <a:r>
              <a:t>igital </a:t>
            </a:r>
            <a:r>
              <a:rPr>
                <a:solidFill>
                  <a:srgbClr val="0096FF"/>
                </a:solidFill>
                <a:effectLst>
                  <a:outerShdw sx="100000" sy="100000" kx="0" ky="0" algn="b" rotWithShape="0" blurRad="12700" dist="25400" dir="2700000">
                    <a:srgbClr val="005493"/>
                  </a:outerShdw>
                </a:effectLst>
              </a:rPr>
              <a:t>M</a:t>
            </a:r>
            <a:r>
              <a:t>obile </a:t>
            </a:r>
            <a:r>
              <a:rPr>
                <a:solidFill>
                  <a:srgbClr val="0096FF"/>
                </a:solidFill>
                <a:effectLst>
                  <a:outerShdw sx="100000" sy="100000" kx="0" ky="0" algn="b" rotWithShape="0" blurRad="12700" dist="25400" dir="2700000">
                    <a:srgbClr val="005493"/>
                  </a:outerShdw>
                </a:effectLst>
              </a:rPr>
              <a:t>R</a:t>
            </a:r>
            <a:r>
              <a:t>adio</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Zone Scheme"/>
          <p:cNvSpPr txBox="1"/>
          <p:nvPr>
            <p:ph type="ctrTitle"/>
          </p:nvPr>
        </p:nvSpPr>
        <p:spPr>
          <a:xfrm>
            <a:off x="58737" y="85592"/>
            <a:ext cx="9500494" cy="2115510"/>
          </a:xfrm>
          <a:prstGeom prst="rect">
            <a:avLst/>
          </a:prstGeom>
        </p:spPr>
        <p:txBody>
          <a:bodyPr/>
          <a:lstStyle>
            <a:lvl1pPr algn="just" defTabSz="168249">
              <a:defRPr sz="6624">
                <a:solidFill>
                  <a:srgbClr val="000000"/>
                </a:solidFill>
                <a:latin typeface="Helvetica Neue"/>
                <a:ea typeface="Helvetica Neue"/>
                <a:cs typeface="Helvetica Neue"/>
                <a:sym typeface="Helvetica Neue"/>
              </a:defRPr>
            </a:lvl1pPr>
          </a:lstStyle>
          <a:p>
            <a:pPr/>
            <a:r>
              <a:t>Zone Scheme</a:t>
            </a:r>
          </a:p>
        </p:txBody>
      </p:sp>
      <p:sp>
        <p:nvSpPr>
          <p:cNvPr id="165" name="This is my Scheme. Feel free to use it. It makes sense to me, other schemes may be much better.…"/>
          <p:cNvSpPr txBox="1"/>
          <p:nvPr>
            <p:ph type="subTitle" idx="1"/>
          </p:nvPr>
        </p:nvSpPr>
        <p:spPr>
          <a:xfrm>
            <a:off x="4182963" y="3835995"/>
            <a:ext cx="16635413" cy="8330010"/>
          </a:xfrm>
          <a:prstGeom prst="rect">
            <a:avLst/>
          </a:prstGeom>
        </p:spPr>
        <p:txBody>
          <a:bodyPr/>
          <a:lstStyle/>
          <a:p>
            <a:pPr algn="just" defTabSz="182879">
              <a:defRPr sz="5000">
                <a:solidFill>
                  <a:srgbClr val="000000"/>
                </a:solidFill>
                <a:latin typeface="Helvetica Neue"/>
                <a:ea typeface="Helvetica Neue"/>
                <a:cs typeface="Helvetica Neue"/>
                <a:sym typeface="Helvetica Neue"/>
              </a:defRPr>
            </a:pPr>
            <a:r>
              <a:t>This is my Scheme. Feel free to use it. It makes sense to me, other schemes may be much better.</a:t>
            </a:r>
          </a:p>
          <a:p>
            <a:pPr algn="just" defTabSz="182879">
              <a:defRPr sz="5000">
                <a:solidFill>
                  <a:srgbClr val="000000"/>
                </a:solidFill>
                <a:latin typeface="Helvetica Neue"/>
                <a:ea typeface="Helvetica Neue"/>
                <a:cs typeface="Helvetica Neue"/>
                <a:sym typeface="Helvetica Neue"/>
              </a:defRPr>
            </a:pPr>
          </a:p>
          <a:p>
            <a:pPr algn="just" defTabSz="182879">
              <a:defRPr sz="5000">
                <a:solidFill>
                  <a:srgbClr val="000000"/>
                </a:solidFill>
                <a:latin typeface="Helvetica Neue"/>
                <a:ea typeface="Helvetica Neue"/>
                <a:cs typeface="Helvetica Neue"/>
                <a:sym typeface="Helvetica Neue"/>
              </a:defRPr>
            </a:pPr>
            <a:r>
              <a:t>I was motivated by the fact that the display on the radio, displays only 10 characters in a name. I added a label on the back of the radio (the battery) to provide additional information.  The label appears in blue below, in another slide.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Zone Scheme Cont’d"/>
          <p:cNvSpPr txBox="1"/>
          <p:nvPr>
            <p:ph type="ctrTitle"/>
          </p:nvPr>
        </p:nvSpPr>
        <p:spPr>
          <a:xfrm>
            <a:off x="642937" y="576659"/>
            <a:ext cx="6511926" cy="837109"/>
          </a:xfrm>
          <a:prstGeom prst="rect">
            <a:avLst/>
          </a:prstGeom>
        </p:spPr>
        <p:txBody>
          <a:bodyPr/>
          <a:lstStyle>
            <a:lvl1pPr algn="just" defTabSz="120700">
              <a:defRPr sz="4752">
                <a:solidFill>
                  <a:srgbClr val="000000"/>
                </a:solidFill>
                <a:latin typeface="Helvetica Neue"/>
                <a:ea typeface="Helvetica Neue"/>
                <a:cs typeface="Helvetica Neue"/>
                <a:sym typeface="Helvetica Neue"/>
              </a:defRPr>
            </a:lvl1pPr>
          </a:lstStyle>
          <a:p>
            <a:pPr/>
            <a:r>
              <a:t>Zone Scheme Cont’d</a:t>
            </a:r>
          </a:p>
        </p:txBody>
      </p:sp>
      <p:sp>
        <p:nvSpPr>
          <p:cNvPr id="168" name="First Character…"/>
          <p:cNvSpPr txBox="1"/>
          <p:nvPr>
            <p:ph type="subTitle" idx="1"/>
          </p:nvPr>
        </p:nvSpPr>
        <p:spPr>
          <a:xfrm>
            <a:off x="8339137" y="685403"/>
            <a:ext cx="14716126" cy="13048258"/>
          </a:xfrm>
          <a:prstGeom prst="rect">
            <a:avLst/>
          </a:prstGeom>
        </p:spPr>
        <p:txBody>
          <a:bodyPr/>
          <a:lstStyle/>
          <a:p>
            <a:pPr algn="just" defTabSz="74980">
              <a:defRPr sz="2050">
                <a:solidFill>
                  <a:srgbClr val="000000"/>
                </a:solidFill>
                <a:latin typeface="Helvetica Neue"/>
                <a:ea typeface="Helvetica Neue"/>
                <a:cs typeface="Helvetica Neue"/>
                <a:sym typeface="Helvetica Neue"/>
              </a:defRPr>
            </a:pPr>
            <a:r>
              <a:rPr b="1"/>
              <a:t>First Character</a:t>
            </a:r>
            <a:r>
              <a:t> </a:t>
            </a:r>
          </a:p>
          <a:p>
            <a:pPr algn="just" defTabSz="74980">
              <a:defRPr sz="2050">
                <a:solidFill>
                  <a:srgbClr val="000000"/>
                </a:solidFill>
                <a:latin typeface="Helvetica Neue"/>
                <a:ea typeface="Helvetica Neue"/>
                <a:cs typeface="Helvetica Neue"/>
                <a:sym typeface="Helvetica Neue"/>
              </a:defRPr>
            </a:pPr>
            <a:r>
              <a:t>	A: Analog</a:t>
            </a:r>
          </a:p>
          <a:p>
            <a:pPr algn="just" defTabSz="74980">
              <a:defRPr sz="2050">
                <a:solidFill>
                  <a:srgbClr val="000000"/>
                </a:solidFill>
                <a:latin typeface="Helvetica Neue"/>
                <a:ea typeface="Helvetica Neue"/>
                <a:cs typeface="Helvetica Neue"/>
                <a:sym typeface="Helvetica Neue"/>
              </a:defRPr>
            </a:pPr>
            <a:r>
              <a:t>	D: Digital</a:t>
            </a:r>
          </a:p>
          <a:p>
            <a:pPr algn="just" defTabSz="74980">
              <a:defRPr sz="2050">
                <a:solidFill>
                  <a:srgbClr val="000000"/>
                </a:solidFill>
                <a:latin typeface="Helvetica Neue"/>
                <a:ea typeface="Helvetica Neue"/>
                <a:cs typeface="Helvetica Neue"/>
                <a:sym typeface="Helvetica Neue"/>
              </a:defRPr>
            </a:pPr>
            <a:r>
              <a:t>	H: HotSpot (Also Digital)</a:t>
            </a:r>
          </a:p>
          <a:p>
            <a:pPr algn="just" defTabSz="74980">
              <a:defRPr sz="2050">
                <a:solidFill>
                  <a:srgbClr val="000000"/>
                </a:solidFill>
                <a:latin typeface="Helvetica Neue"/>
                <a:ea typeface="Helvetica Neue"/>
                <a:cs typeface="Helvetica Neue"/>
                <a:sym typeface="Helvetica Neue"/>
              </a:defRPr>
            </a:pPr>
          </a:p>
          <a:p>
            <a:pPr algn="just" defTabSz="74980">
              <a:defRPr b="1" sz="2050">
                <a:solidFill>
                  <a:srgbClr val="000000"/>
                </a:solidFill>
                <a:latin typeface="Helvetica Neue"/>
                <a:ea typeface="Helvetica Neue"/>
                <a:cs typeface="Helvetica Neue"/>
                <a:sym typeface="Helvetica Neue"/>
              </a:defRPr>
            </a:pPr>
            <a:r>
              <a:t>Second Character</a:t>
            </a:r>
          </a:p>
          <a:p>
            <a:pPr marL="56803" indent="-56803" algn="just" defTabSz="74980">
              <a:buSzPct val="120000"/>
              <a:buChar char="•"/>
              <a:defRPr sz="2050">
                <a:solidFill>
                  <a:srgbClr val="000000"/>
                </a:solidFill>
                <a:latin typeface="Helvetica Neue"/>
                <a:ea typeface="Helvetica Neue"/>
                <a:cs typeface="Helvetica Neue"/>
                <a:sym typeface="Helvetica Neue"/>
              </a:defRPr>
            </a:pPr>
            <a:r>
              <a:t>Numeral: Identifier of a Group of Repeaters or HotSpots</a:t>
            </a:r>
          </a:p>
          <a:p>
            <a:pPr marL="56803" indent="-56803" algn="just" defTabSz="74980">
              <a:buSzPct val="120000"/>
              <a:buChar char="•"/>
              <a:defRPr sz="2050">
                <a:solidFill>
                  <a:srgbClr val="000000"/>
                </a:solidFill>
                <a:latin typeface="Helvetica Neue"/>
                <a:ea typeface="Helvetica Neue"/>
                <a:cs typeface="Helvetica Neue"/>
                <a:sym typeface="Helvetica Neue"/>
              </a:defRPr>
            </a:pPr>
            <a:r>
              <a:t>Lower Case: Sequence indicator in a Group of Simplex Frequencies</a:t>
            </a:r>
          </a:p>
          <a:p>
            <a:pPr algn="just" defTabSz="74980">
              <a:defRPr sz="2050">
                <a:solidFill>
                  <a:srgbClr val="000000"/>
                </a:solidFill>
                <a:latin typeface="Helvetica Neue"/>
                <a:ea typeface="Helvetica Neue"/>
                <a:cs typeface="Helvetica Neue"/>
                <a:sym typeface="Helvetica Neue"/>
              </a:defRPr>
            </a:pPr>
          </a:p>
          <a:p>
            <a:pPr algn="just" defTabSz="74980">
              <a:defRPr b="1" sz="2050">
                <a:solidFill>
                  <a:srgbClr val="000000"/>
                </a:solidFill>
                <a:latin typeface="Helvetica Neue"/>
                <a:ea typeface="Helvetica Neue"/>
                <a:cs typeface="Helvetica Neue"/>
                <a:sym typeface="Helvetica Neue"/>
              </a:defRPr>
            </a:pPr>
            <a:r>
              <a:t>Third through Fifth to Eighth Characters</a:t>
            </a:r>
          </a:p>
          <a:p>
            <a:pPr marL="56803" indent="-56803" algn="just" defTabSz="74980">
              <a:buSzPct val="120000"/>
              <a:buChar char="•"/>
              <a:defRPr sz="2050">
                <a:solidFill>
                  <a:srgbClr val="000000"/>
                </a:solidFill>
                <a:latin typeface="Helvetica Neue"/>
                <a:ea typeface="Helvetica Neue"/>
                <a:cs typeface="Helvetica Neue"/>
                <a:sym typeface="Helvetica Neue"/>
              </a:defRPr>
            </a:pPr>
            <a:r>
              <a:t>	Call Sign for Repeaters</a:t>
            </a:r>
          </a:p>
          <a:p>
            <a:pPr marL="56803" indent="-56803" algn="just" defTabSz="74980">
              <a:buSzPct val="120000"/>
              <a:buChar char="•"/>
              <a:defRPr sz="2050">
                <a:solidFill>
                  <a:srgbClr val="000000"/>
                </a:solidFill>
                <a:latin typeface="Helvetica Neue"/>
                <a:ea typeface="Helvetica Neue"/>
                <a:cs typeface="Helvetica Neue"/>
                <a:sym typeface="Helvetica Neue"/>
              </a:defRPr>
            </a:pPr>
            <a:r>
              <a:t>	Frequency for Simplex</a:t>
            </a:r>
          </a:p>
          <a:p>
            <a:pPr marL="56803" indent="-56803" algn="just" defTabSz="74980">
              <a:buSzPct val="120000"/>
              <a:buChar char="•"/>
              <a:defRPr sz="2050">
                <a:solidFill>
                  <a:srgbClr val="000000"/>
                </a:solidFill>
                <a:latin typeface="Helvetica Neue"/>
                <a:ea typeface="Helvetica Neue"/>
                <a:cs typeface="Helvetica Neue"/>
                <a:sym typeface="Helvetica Neue"/>
              </a:defRPr>
            </a:pPr>
            <a:r>
              <a:t>	Name of HotSpot</a:t>
            </a:r>
          </a:p>
          <a:p>
            <a:pPr algn="l" defTabSz="74980">
              <a:defRPr sz="2050">
                <a:solidFill>
                  <a:srgbClr val="000000"/>
                </a:solidFill>
                <a:latin typeface="Helvetica Neue"/>
                <a:ea typeface="Helvetica Neue"/>
                <a:cs typeface="Helvetica Neue"/>
                <a:sym typeface="Helvetica Neue"/>
              </a:defRPr>
            </a:pPr>
          </a:p>
          <a:p>
            <a:pPr algn="l" defTabSz="74980">
              <a:defRPr sz="2050">
                <a:solidFill>
                  <a:srgbClr val="000000"/>
                </a:solidFill>
                <a:latin typeface="Helvetica Neue"/>
                <a:ea typeface="Helvetica Neue"/>
                <a:cs typeface="Helvetica Neue"/>
                <a:sym typeface="Helvetica Neue"/>
              </a:defRPr>
            </a:pPr>
            <a:r>
              <a:t>Suffix</a:t>
            </a:r>
          </a:p>
          <a:p>
            <a:pPr lvl="1" algn="l" defTabSz="74980">
              <a:defRPr sz="2050">
                <a:solidFill>
                  <a:srgbClr val="000000"/>
                </a:solidFill>
                <a:latin typeface="Helvetica Neue"/>
                <a:ea typeface="Helvetica Neue"/>
                <a:cs typeface="Helvetica Neue"/>
                <a:sym typeface="Helvetica Neue"/>
              </a:defRPr>
            </a:pPr>
            <a:r>
              <a:t>None</a:t>
            </a:r>
          </a:p>
          <a:p>
            <a:pPr lvl="1" algn="l" defTabSz="74980">
              <a:defRPr sz="2050">
                <a:solidFill>
                  <a:srgbClr val="000000"/>
                </a:solidFill>
                <a:latin typeface="Helvetica Neue"/>
                <a:ea typeface="Helvetica Neue"/>
                <a:cs typeface="Helvetica Neue"/>
                <a:sym typeface="Helvetica Neue"/>
              </a:defRPr>
            </a:pPr>
            <a:r>
              <a:t>Name: Abbreviation for Name of DMR ID Ham</a:t>
            </a:r>
          </a:p>
          <a:p>
            <a:pPr lvl="1" algn="l" defTabSz="74980">
              <a:defRPr sz="2050">
                <a:solidFill>
                  <a:srgbClr val="000000"/>
                </a:solidFill>
                <a:latin typeface="Helvetica Neue"/>
                <a:ea typeface="Helvetica Neue"/>
                <a:cs typeface="Helvetica Neue"/>
                <a:sym typeface="Helvetica Neue"/>
              </a:defRPr>
            </a:pPr>
            <a:r>
              <a:t>Hpt:	Hampton</a:t>
            </a:r>
          </a:p>
          <a:p>
            <a:pPr lvl="1" algn="l" defTabSz="74980">
              <a:defRPr sz="2050">
                <a:solidFill>
                  <a:srgbClr val="000000"/>
                </a:solidFill>
                <a:latin typeface="Helvetica Neue"/>
                <a:ea typeface="Helvetica Neue"/>
                <a:cs typeface="Helvetica Neue"/>
                <a:sym typeface="Helvetica Neue"/>
              </a:defRPr>
            </a:pPr>
            <a:r>
              <a:t>u: 	UHF</a:t>
            </a:r>
          </a:p>
          <a:p>
            <a:pPr lvl="1" algn="l" defTabSz="74980">
              <a:defRPr sz="2050">
                <a:solidFill>
                  <a:srgbClr val="000000"/>
                </a:solidFill>
                <a:latin typeface="Helvetica Neue"/>
                <a:ea typeface="Helvetica Neue"/>
                <a:cs typeface="Helvetica Neue"/>
                <a:sym typeface="Helvetica Neue"/>
              </a:defRPr>
            </a:pPr>
            <a:r>
              <a:t>v: 	VHF</a:t>
            </a:r>
          </a:p>
          <a:p>
            <a:pPr lvl="1" algn="l" defTabSz="74980">
              <a:defRPr sz="2050">
                <a:solidFill>
                  <a:srgbClr val="000000"/>
                </a:solidFill>
                <a:latin typeface="Helvetica Neue"/>
                <a:ea typeface="Helvetica Neue"/>
                <a:cs typeface="Helvetica Neue"/>
                <a:sym typeface="Helvetica Neue"/>
              </a:defRPr>
            </a:pPr>
            <a:r>
              <a:t>NN:	Newport News</a:t>
            </a:r>
          </a:p>
          <a:p>
            <a:pPr lvl="1" algn="l" defTabSz="74980">
              <a:defRPr sz="2050">
                <a:solidFill>
                  <a:srgbClr val="000000"/>
                </a:solidFill>
                <a:latin typeface="Helvetica Neue"/>
                <a:ea typeface="Helvetica Neue"/>
                <a:cs typeface="Helvetica Neue"/>
                <a:sym typeface="Helvetica Neue"/>
              </a:defRPr>
            </a:pPr>
            <a:r>
              <a:t>Gl: 	Gloucester</a:t>
            </a:r>
          </a:p>
          <a:p>
            <a:pPr lvl="1" algn="l" defTabSz="74980">
              <a:defRPr sz="2050">
                <a:solidFill>
                  <a:srgbClr val="000000"/>
                </a:solidFill>
                <a:latin typeface="Helvetica Neue"/>
                <a:ea typeface="Helvetica Neue"/>
                <a:cs typeface="Helvetica Neue"/>
                <a:sym typeface="Helvetica Neue"/>
              </a:defRPr>
            </a:pPr>
            <a:r>
              <a:t>CH:	Chesapeake</a:t>
            </a:r>
          </a:p>
          <a:p>
            <a:pPr lvl="1" algn="l" defTabSz="74980">
              <a:defRPr sz="2050">
                <a:solidFill>
                  <a:srgbClr val="000000"/>
                </a:solidFill>
                <a:latin typeface="Helvetica Neue"/>
                <a:ea typeface="Helvetica Neue"/>
                <a:cs typeface="Helvetica Neue"/>
                <a:sym typeface="Helvetica Neue"/>
              </a:defRPr>
            </a:pPr>
            <a:r>
              <a:t>Chspk:	Chesapeake</a:t>
            </a:r>
          </a:p>
          <a:p>
            <a:pPr lvl="1" algn="l" defTabSz="74980">
              <a:defRPr sz="2050">
                <a:solidFill>
                  <a:srgbClr val="000000"/>
                </a:solidFill>
                <a:latin typeface="Helvetica Neue"/>
                <a:ea typeface="Helvetica Neue"/>
                <a:cs typeface="Helvetica Neue"/>
                <a:sym typeface="Helvetica Neue"/>
              </a:defRPr>
            </a:pPr>
            <a:r>
              <a:t>Wmsb:	Williamsburg</a:t>
            </a:r>
          </a:p>
          <a:p>
            <a:pPr lvl="1" algn="l" defTabSz="74980">
              <a:defRPr sz="2050">
                <a:solidFill>
                  <a:srgbClr val="000000"/>
                </a:solidFill>
                <a:latin typeface="Helvetica Neue"/>
                <a:ea typeface="Helvetica Neue"/>
                <a:cs typeface="Helvetica Neue"/>
                <a:sym typeface="Helvetica Neue"/>
              </a:defRPr>
            </a:pPr>
            <a:r>
              <a:t>SSB: 	Single Side Band</a:t>
            </a:r>
          </a:p>
          <a:p>
            <a:pPr lvl="1" algn="l" defTabSz="74980">
              <a:defRPr sz="2050">
                <a:solidFill>
                  <a:srgbClr val="000000"/>
                </a:solidFill>
                <a:latin typeface="Helvetica Neue"/>
                <a:ea typeface="Helvetica Neue"/>
                <a:cs typeface="Helvetica Neue"/>
                <a:sym typeface="Helvetica Neue"/>
              </a:defRPr>
            </a:pPr>
            <a:r>
              <a:t>X:	WiresX</a:t>
            </a:r>
          </a:p>
          <a:p>
            <a:pPr lvl="1" algn="l" defTabSz="74980">
              <a:defRPr sz="2050">
                <a:solidFill>
                  <a:srgbClr val="000000"/>
                </a:solidFill>
                <a:latin typeface="Helvetica Neue"/>
                <a:ea typeface="Helvetica Neue"/>
                <a:cs typeface="Helvetica Neue"/>
                <a:sym typeface="Helvetica Neue"/>
              </a:defRPr>
            </a:pPr>
            <a:r>
              <a:t>TDW: 	Tidewater TalkGroup  31515</a:t>
            </a:r>
          </a:p>
          <a:p>
            <a:pPr lvl="1" algn="l" defTabSz="74980">
              <a:defRPr sz="2050">
                <a:solidFill>
                  <a:srgbClr val="000000"/>
                </a:solidFill>
                <a:latin typeface="Helvetica Neue"/>
                <a:ea typeface="Helvetica Neue"/>
                <a:cs typeface="Helvetica Neue"/>
                <a:sym typeface="Helvetica Neue"/>
              </a:defRPr>
            </a:pPr>
            <a:r>
              <a:t>TG2:	TalkGroup  2</a:t>
            </a:r>
          </a:p>
          <a:p>
            <a:pPr lvl="1" algn="l" defTabSz="74980">
              <a:defRPr sz="2050">
                <a:solidFill>
                  <a:srgbClr val="000000"/>
                </a:solidFill>
                <a:latin typeface="Helvetica Neue"/>
                <a:ea typeface="Helvetica Neue"/>
                <a:cs typeface="Helvetica Neue"/>
                <a:sym typeface="Helvetica Neue"/>
              </a:defRPr>
            </a:pPr>
            <a:r>
              <a:t>1:	TalkGroup  1</a:t>
            </a:r>
          </a:p>
          <a:p>
            <a:pPr lvl="1" algn="l" defTabSz="74980">
              <a:defRPr sz="2050">
                <a:solidFill>
                  <a:srgbClr val="000000"/>
                </a:solidFill>
                <a:latin typeface="Helvetica Neue"/>
                <a:ea typeface="Helvetica Neue"/>
                <a:cs typeface="Helvetica Neue"/>
                <a:sym typeface="Helvetica Neue"/>
              </a:defRPr>
            </a:pPr>
            <a:r>
              <a:t>VA:	State VA TalkGroup  3151</a:t>
            </a:r>
          </a:p>
          <a:p>
            <a:pPr lvl="1" algn="l" defTabSz="74980">
              <a:defRPr sz="2050">
                <a:solidFill>
                  <a:srgbClr val="000000"/>
                </a:solidFill>
                <a:latin typeface="Helvetica Neue"/>
                <a:ea typeface="Helvetica Neue"/>
                <a:cs typeface="Helvetica Neue"/>
                <a:sym typeface="Helvetica Neue"/>
              </a:defRPr>
            </a:pPr>
            <a:r>
              <a:t>310	TalkGroup  310</a:t>
            </a:r>
          </a:p>
          <a:p>
            <a:pPr lvl="1" algn="l" defTabSz="74980">
              <a:defRPr sz="2050">
                <a:solidFill>
                  <a:srgbClr val="000000"/>
                </a:solidFill>
                <a:latin typeface="Helvetica Neue"/>
                <a:ea typeface="Helvetica Neue"/>
                <a:cs typeface="Helvetica Neue"/>
                <a:sym typeface="Helvetica Neue"/>
              </a:defRPr>
            </a:pPr>
            <a:r>
              <a:t>CL:	Clear</a:t>
            </a:r>
          </a:p>
          <a:p>
            <a:pPr lvl="1" algn="l" defTabSz="74980">
              <a:defRPr sz="2050">
                <a:solidFill>
                  <a:srgbClr val="000000"/>
                </a:solidFill>
                <a:latin typeface="Helvetica Neue"/>
                <a:ea typeface="Helvetica Neue"/>
                <a:cs typeface="Helvetica Neue"/>
                <a:sym typeface="Helvetica Neue"/>
              </a:defRPr>
            </a:pPr>
            <a:r>
              <a:t>N1:	PRN Chat 1</a:t>
            </a:r>
          </a:p>
          <a:p>
            <a:pPr lvl="1" algn="l" defTabSz="74980">
              <a:defRPr sz="2050">
                <a:solidFill>
                  <a:srgbClr val="000000"/>
                </a:solidFill>
                <a:latin typeface="Helvetica Neue"/>
                <a:ea typeface="Helvetica Neue"/>
                <a:cs typeface="Helvetica Neue"/>
                <a:sym typeface="Helvetica Neue"/>
              </a:defRPr>
            </a:pPr>
            <a:r>
              <a:t>N2:	PRN Chat 2</a:t>
            </a:r>
          </a:p>
          <a:p>
            <a:pPr lvl="1" algn="l" defTabSz="74980">
              <a:defRPr sz="2050">
                <a:solidFill>
                  <a:srgbClr val="000000"/>
                </a:solidFill>
                <a:latin typeface="Helvetica Neue"/>
                <a:ea typeface="Helvetica Neue"/>
                <a:cs typeface="Helvetica Neue"/>
                <a:sym typeface="Helvetica Neue"/>
              </a:defRPr>
            </a:pPr>
            <a:r>
              <a:t>RN:	NCPRN</a:t>
            </a:r>
          </a:p>
          <a:p>
            <a:pPr lvl="1" algn="l" defTabSz="74980">
              <a:defRPr sz="2050">
                <a:solidFill>
                  <a:srgbClr val="000000"/>
                </a:solidFill>
                <a:latin typeface="Helvetica Neue"/>
                <a:ea typeface="Helvetica Neue"/>
                <a:cs typeface="Helvetica Neue"/>
                <a:sym typeface="Helvetica Neue"/>
              </a:defRPr>
            </a:pPr>
            <a:r>
              <a:t>Prt:	Parrot TalkGroup  9990 (Private)</a:t>
            </a:r>
          </a:p>
          <a:p>
            <a:pPr lvl="1" algn="l" defTabSz="74980">
              <a:defRPr sz="2050">
                <a:solidFill>
                  <a:srgbClr val="000000"/>
                </a:solidFill>
                <a:latin typeface="Helvetica Neue"/>
                <a:ea typeface="Helvetica Neue"/>
                <a:cs typeface="Helvetica Neue"/>
                <a:sym typeface="Helvetica Neue"/>
              </a:defRPr>
            </a:pPr>
            <a:r>
              <a:t>0P:	Frequency 0 KHz Peninsula </a:t>
            </a:r>
          </a:p>
          <a:p>
            <a:pPr lvl="1" algn="l" defTabSz="74980">
              <a:defRPr sz="2050">
                <a:solidFill>
                  <a:srgbClr val="000000"/>
                </a:solidFill>
                <a:latin typeface="Helvetica Neue"/>
                <a:ea typeface="Helvetica Neue"/>
                <a:cs typeface="Helvetica Neue"/>
                <a:sym typeface="Helvetica Neue"/>
              </a:defRPr>
            </a:pPr>
            <a:r>
              <a:t>3S:	Frequency 3 KHz Southside</a:t>
            </a:r>
          </a:p>
          <a:p>
            <a:pPr algn="l" defTabSz="74980">
              <a:defRPr sz="2050">
                <a:solidFill>
                  <a:srgbClr val="000000"/>
                </a:solidFill>
                <a:latin typeface="Helvetica Neue"/>
                <a:ea typeface="Helvetica Neue"/>
                <a:cs typeface="Helvetica Neue"/>
                <a:sym typeface="Helvetica Neue"/>
              </a:defRPr>
            </a:pPr>
          </a:p>
          <a:p>
            <a:pPr algn="l" defTabSz="74980">
              <a:defRPr sz="450">
                <a:solidFill>
                  <a:srgbClr val="000000"/>
                </a:solidFill>
                <a:latin typeface="Helvetica Neue"/>
                <a:ea typeface="Helvetica Neue"/>
                <a:cs typeface="Helvetica Neue"/>
                <a:sym typeface="Helvetica Neue"/>
              </a:defRPr>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Zone Scheme Cont’d"/>
          <p:cNvSpPr txBox="1"/>
          <p:nvPr>
            <p:ph type="ctrTitle"/>
          </p:nvPr>
        </p:nvSpPr>
        <p:spPr>
          <a:xfrm>
            <a:off x="287337" y="145355"/>
            <a:ext cx="8102006" cy="2330550"/>
          </a:xfrm>
          <a:prstGeom prst="rect">
            <a:avLst/>
          </a:prstGeom>
        </p:spPr>
        <p:txBody>
          <a:bodyPr/>
          <a:lstStyle>
            <a:lvl1pPr algn="just" defTabSz="166420">
              <a:defRPr sz="6552">
                <a:solidFill>
                  <a:srgbClr val="000000"/>
                </a:solidFill>
                <a:latin typeface="Helvetica Neue"/>
                <a:ea typeface="Helvetica Neue"/>
                <a:cs typeface="Helvetica Neue"/>
                <a:sym typeface="Helvetica Neue"/>
              </a:defRPr>
            </a:lvl1pPr>
          </a:lstStyle>
          <a:p>
            <a:pPr/>
            <a:r>
              <a:t>Zone Scheme Cont’d</a:t>
            </a:r>
          </a:p>
        </p:txBody>
      </p:sp>
      <p:pic>
        <p:nvPicPr>
          <p:cNvPr id="171" name="HT StickerExplained.png" descr="HT StickerExplained.png"/>
          <p:cNvPicPr>
            <a:picLocks noChangeAspect="1"/>
          </p:cNvPicPr>
          <p:nvPr/>
        </p:nvPicPr>
        <p:blipFill>
          <a:blip r:embed="rId2">
            <a:extLst/>
          </a:blip>
          <a:stretch>
            <a:fillRect/>
          </a:stretch>
        </p:blipFill>
        <p:spPr>
          <a:xfrm>
            <a:off x="5410580" y="753533"/>
            <a:ext cx="14003107" cy="12480529"/>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Operating"/>
          <p:cNvSpPr txBox="1"/>
          <p:nvPr>
            <p:ph type="ctrTitle"/>
          </p:nvPr>
        </p:nvSpPr>
        <p:spPr>
          <a:xfrm>
            <a:off x="134937" y="125908"/>
            <a:ext cx="4965106" cy="1309589"/>
          </a:xfrm>
          <a:prstGeom prst="rect">
            <a:avLst/>
          </a:prstGeom>
        </p:spPr>
        <p:txBody>
          <a:bodyPr/>
          <a:lstStyle>
            <a:lvl1pPr defTabSz="182879">
              <a:defRPr sz="7200">
                <a:solidFill>
                  <a:srgbClr val="000000"/>
                </a:solidFill>
                <a:latin typeface="San Diego"/>
                <a:ea typeface="San Diego"/>
                <a:cs typeface="San Diego"/>
                <a:sym typeface="San Diego"/>
              </a:defRPr>
            </a:lvl1pPr>
          </a:lstStyle>
          <a:p>
            <a:pPr/>
            <a:r>
              <a:t>Operating</a:t>
            </a:r>
          </a:p>
        </p:txBody>
      </p:sp>
      <p:sp>
        <p:nvSpPr>
          <p:cNvPr id="174" name="Select a Zone.…"/>
          <p:cNvSpPr txBox="1"/>
          <p:nvPr>
            <p:ph type="subTitle" idx="1"/>
          </p:nvPr>
        </p:nvSpPr>
        <p:spPr>
          <a:xfrm>
            <a:off x="4833937" y="2471241"/>
            <a:ext cx="14716126" cy="9924753"/>
          </a:xfrm>
          <a:prstGeom prst="rect">
            <a:avLst/>
          </a:prstGeom>
        </p:spPr>
        <p:txBody>
          <a:bodyPr/>
          <a:lstStyle/>
          <a:p>
            <a:pPr algn="just" defTabSz="182879">
              <a:defRPr sz="5000">
                <a:solidFill>
                  <a:srgbClr val="000000"/>
                </a:solidFill>
                <a:latin typeface="Helvetica Neue"/>
                <a:ea typeface="Helvetica Neue"/>
                <a:cs typeface="Helvetica Neue"/>
                <a:sym typeface="Helvetica Neue"/>
              </a:defRPr>
            </a:pPr>
            <a:r>
              <a:t>Select a Zone.</a:t>
            </a:r>
          </a:p>
          <a:p>
            <a:pPr algn="just" defTabSz="182879">
              <a:defRPr sz="5000">
                <a:solidFill>
                  <a:srgbClr val="000000"/>
                </a:solidFill>
                <a:latin typeface="Helvetica Neue"/>
                <a:ea typeface="Helvetica Neue"/>
                <a:cs typeface="Helvetica Neue"/>
                <a:sym typeface="Helvetica Neue"/>
              </a:defRPr>
            </a:pPr>
            <a:r>
              <a:t>From that Select a record (Channel).</a:t>
            </a:r>
          </a:p>
          <a:p>
            <a:pPr algn="just" defTabSz="182879">
              <a:defRPr sz="5000">
                <a:solidFill>
                  <a:srgbClr val="000000"/>
                </a:solidFill>
                <a:latin typeface="Helvetica Neue"/>
                <a:ea typeface="Helvetica Neue"/>
                <a:cs typeface="Helvetica Neue"/>
                <a:sym typeface="Helvetica Neue"/>
              </a:defRPr>
            </a:pPr>
          </a:p>
          <a:p>
            <a:pPr algn="just" defTabSz="182879">
              <a:defRPr sz="5000">
                <a:solidFill>
                  <a:srgbClr val="000000"/>
                </a:solidFill>
                <a:latin typeface="Helvetica Neue"/>
                <a:ea typeface="Helvetica Neue"/>
                <a:cs typeface="Helvetica Neue"/>
                <a:sym typeface="Helvetica Neue"/>
              </a:defRPr>
            </a:pPr>
            <a:r>
              <a:t>Listen before talking. Catch 22. Some repeaters require that you Kerchunk before you are recognized to hear anything on the Talk Group you want to hear. After all, until you send it information, how will it know what you want to listen to? People jumping in are likely to be stepping on QSOs in progress. To comply with FCC regulations you must identify yourself.</a:t>
            </a:r>
          </a:p>
          <a:p>
            <a:pPr algn="just" defTabSz="182879">
              <a:defRPr sz="5000">
                <a:solidFill>
                  <a:srgbClr val="000000"/>
                </a:solidFill>
                <a:latin typeface="Helvetica Neue"/>
                <a:ea typeface="Helvetica Neue"/>
                <a:cs typeface="Helvetica Neue"/>
                <a:sym typeface="Helvetica Neue"/>
              </a:defRPr>
            </a:pPr>
          </a:p>
          <a:p>
            <a:pPr algn="just" defTabSz="182879">
              <a:defRPr sz="1100">
                <a:solidFill>
                  <a:srgbClr val="000000"/>
                </a:solidFill>
                <a:latin typeface="Helvetica Neue"/>
                <a:ea typeface="Helvetica Neue"/>
                <a:cs typeface="Helvetica Neue"/>
                <a:sym typeface="Helvetica Neue"/>
              </a:defRPr>
            </a:pPr>
          </a:p>
          <a:p>
            <a:pPr algn="just" defTabSz="182879">
              <a:defRPr sz="1100">
                <a:solidFill>
                  <a:srgbClr val="000000"/>
                </a:solidFill>
                <a:latin typeface="Helvetica Neue"/>
                <a:ea typeface="Helvetica Neue"/>
                <a:cs typeface="Helvetica Neue"/>
                <a:sym typeface="Helvetica Neue"/>
              </a:defRPr>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Operating"/>
          <p:cNvSpPr txBox="1"/>
          <p:nvPr>
            <p:ph type="ctrTitle"/>
          </p:nvPr>
        </p:nvSpPr>
        <p:spPr>
          <a:xfrm>
            <a:off x="-68263" y="22423"/>
            <a:ext cx="5661621" cy="1203921"/>
          </a:xfrm>
          <a:prstGeom prst="rect">
            <a:avLst/>
          </a:prstGeom>
        </p:spPr>
        <p:txBody>
          <a:bodyPr/>
          <a:lstStyle>
            <a:lvl1pPr defTabSz="182879">
              <a:defRPr sz="7200">
                <a:solidFill>
                  <a:srgbClr val="000000"/>
                </a:solidFill>
                <a:latin typeface="San Diego"/>
                <a:ea typeface="San Diego"/>
                <a:cs typeface="San Diego"/>
                <a:sym typeface="San Diego"/>
              </a:defRPr>
            </a:lvl1pPr>
          </a:lstStyle>
          <a:p>
            <a:pPr/>
            <a:r>
              <a:t>Operating</a:t>
            </a:r>
          </a:p>
        </p:txBody>
      </p:sp>
      <p:sp>
        <p:nvSpPr>
          <p:cNvPr id="177" name="Tidewater DMR Net on TalkGroup  31515 Thursday Nights at 2100 Hours. WZ4K ramrods it.…"/>
          <p:cNvSpPr txBox="1"/>
          <p:nvPr>
            <p:ph type="subTitle" idx="1"/>
          </p:nvPr>
        </p:nvSpPr>
        <p:spPr>
          <a:xfrm>
            <a:off x="4833937" y="2105322"/>
            <a:ext cx="14716126" cy="10685464"/>
          </a:xfrm>
          <a:prstGeom prst="rect">
            <a:avLst/>
          </a:prstGeom>
        </p:spPr>
        <p:txBody>
          <a:bodyPr/>
          <a:lstStyle/>
          <a:p>
            <a:pPr algn="just" defTabSz="162763">
              <a:defRPr sz="4450">
                <a:solidFill>
                  <a:srgbClr val="000000"/>
                </a:solidFill>
                <a:latin typeface="Helvetica Neue"/>
                <a:ea typeface="Helvetica Neue"/>
                <a:cs typeface="Helvetica Neue"/>
                <a:sym typeface="Helvetica Neue"/>
              </a:defRPr>
            </a:pPr>
            <a:r>
              <a:rPr b="1"/>
              <a:t>Tidewater DMR Net</a:t>
            </a:r>
            <a:r>
              <a:t> on TalkGroup  31515 Thursday Nights at 2100 Hours. WZ4K ramrods it.</a:t>
            </a:r>
          </a:p>
          <a:p>
            <a:pPr algn="just" defTabSz="162763">
              <a:defRPr sz="4450">
                <a:solidFill>
                  <a:srgbClr val="000000"/>
                </a:solidFill>
                <a:latin typeface="Helvetica Neue"/>
                <a:ea typeface="Helvetica Neue"/>
                <a:cs typeface="Helvetica Neue"/>
                <a:sym typeface="Helvetica Neue"/>
              </a:defRPr>
            </a:pPr>
            <a:r>
              <a:t>We are still learning. Sometimes I can’t be heard by some participants, while others can hear me. Sometimes I can’t hear some participants while others can hear them. This tells me there is something I still don’t understand. In general, it works well. On rare occasions, in a one to one QSO, the other fellow will drop out. On occasion he’ll return, explaining what he did. I would guess that better than 90-95% of the time it is working well.</a:t>
            </a:r>
          </a:p>
          <a:p>
            <a:pPr algn="just" defTabSz="162763">
              <a:defRPr sz="4450">
                <a:solidFill>
                  <a:srgbClr val="000000"/>
                </a:solidFill>
                <a:latin typeface="Helvetica Neue"/>
                <a:ea typeface="Helvetica Neue"/>
                <a:cs typeface="Helvetica Neue"/>
                <a:sym typeface="Helvetica Neue"/>
              </a:defRPr>
            </a:pPr>
          </a:p>
          <a:p>
            <a:pPr algn="just" defTabSz="162763">
              <a:defRPr sz="4450">
                <a:solidFill>
                  <a:srgbClr val="000000"/>
                </a:solidFill>
                <a:latin typeface="Helvetica Neue"/>
                <a:ea typeface="Helvetica Neue"/>
                <a:cs typeface="Helvetica Neue"/>
                <a:sym typeface="Helvetica Neue"/>
              </a:defRPr>
            </a:pPr>
            <a:r>
              <a:rPr b="1"/>
              <a:t>Brandmeister</a:t>
            </a:r>
            <a:r>
              <a:t> </a:t>
            </a:r>
          </a:p>
          <a:p>
            <a:pPr algn="l" defTabSz="162763">
              <a:defRPr sz="4450">
                <a:solidFill>
                  <a:srgbClr val="000000"/>
                </a:solidFill>
                <a:latin typeface="Helvetica Neue"/>
                <a:ea typeface="Helvetica Neue"/>
                <a:cs typeface="Helvetica Neue"/>
                <a:sym typeface="Helvetica Neue"/>
              </a:defRPr>
            </a:pPr>
            <a:r>
              <a:rPr u="sng">
                <a:hlinkClick r:id="rId2" invalidUrl="" action="" tgtFrame="" tooltip="" history="1" highlightClick="0" endSnd="0"/>
              </a:rPr>
              <a:t>https://brandmeister.network</a:t>
            </a:r>
          </a:p>
          <a:p>
            <a:pPr algn="just" defTabSz="162763">
              <a:defRPr sz="4450">
                <a:solidFill>
                  <a:srgbClr val="000000"/>
                </a:solidFill>
                <a:latin typeface="Helvetica Neue"/>
                <a:ea typeface="Helvetica Neue"/>
                <a:cs typeface="Helvetica Neue"/>
                <a:sym typeface="Helvetica Neue"/>
              </a:defRPr>
            </a:pPr>
            <a:r>
              <a:t>This offers a listening service called a Hose line. It is found under Services.</a:t>
            </a:r>
          </a:p>
          <a:p>
            <a:pPr algn="just" defTabSz="162763">
              <a:defRPr sz="979">
                <a:solidFill>
                  <a:srgbClr val="000000"/>
                </a:solidFill>
                <a:latin typeface="Helvetica Neue"/>
                <a:ea typeface="Helvetica Neue"/>
                <a:cs typeface="Helvetica Neue"/>
                <a:sym typeface="Helvetica Neue"/>
              </a:defRPr>
            </a:pP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HoseLine.jpg" descr="HoseLine.jpg"/>
          <p:cNvPicPr>
            <a:picLocks noChangeAspect="0"/>
          </p:cNvPicPr>
          <p:nvPr/>
        </p:nvPicPr>
        <p:blipFill>
          <a:blip r:embed="rId2">
            <a:extLst/>
          </a:blip>
          <a:stretch>
            <a:fillRect/>
          </a:stretch>
        </p:blipFill>
        <p:spPr>
          <a:xfrm>
            <a:off x="1730303" y="404337"/>
            <a:ext cx="21670615" cy="12907326"/>
          </a:xfrm>
          <a:prstGeom prst="rect">
            <a:avLst/>
          </a:prstGeom>
          <a:ln w="12700">
            <a:miter lim="400000"/>
          </a:ln>
        </p:spPr>
      </p:pic>
      <p:sp>
        <p:nvSpPr>
          <p:cNvPr id="180" name="Operating"/>
          <p:cNvSpPr txBox="1"/>
          <p:nvPr>
            <p:ph type="ctrTitle"/>
          </p:nvPr>
        </p:nvSpPr>
        <p:spPr>
          <a:xfrm>
            <a:off x="134937" y="-161429"/>
            <a:ext cx="5498605" cy="1331615"/>
          </a:xfrm>
          <a:prstGeom prst="rect">
            <a:avLst/>
          </a:prstGeom>
        </p:spPr>
        <p:txBody>
          <a:bodyPr/>
          <a:lstStyle>
            <a:lvl1pPr defTabSz="182879">
              <a:defRPr sz="7200">
                <a:solidFill>
                  <a:srgbClr val="000000"/>
                </a:solidFill>
                <a:latin typeface="San Diego"/>
                <a:ea typeface="San Diego"/>
                <a:cs typeface="San Diego"/>
                <a:sym typeface="San Diego"/>
              </a:defRPr>
            </a:lvl1pPr>
          </a:lstStyle>
          <a:p>
            <a:pPr/>
            <a:r>
              <a:t>Operating</a:t>
            </a:r>
          </a:p>
        </p:txBody>
      </p:sp>
      <p:sp>
        <p:nvSpPr>
          <p:cNvPr id="181" name="Hose Line"/>
          <p:cNvSpPr txBox="1"/>
          <p:nvPr/>
        </p:nvSpPr>
        <p:spPr>
          <a:xfrm>
            <a:off x="589254" y="1262057"/>
            <a:ext cx="3495092" cy="93028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rPr b="1">
                <a:solidFill>
                  <a:srgbClr val="0433FF"/>
                </a:solidFill>
                <a:latin typeface="Helvetica"/>
                <a:ea typeface="Helvetica"/>
                <a:cs typeface="Helvetica"/>
                <a:sym typeface="Helvetica"/>
              </a:rPr>
              <a:t>Hose Line</a:t>
            </a:r>
            <a:r>
              <a:t> </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Title"/>
          <p:cNvSpPr txBox="1"/>
          <p:nvPr>
            <p:ph type="ctrTitle"/>
          </p:nvPr>
        </p:nvSpPr>
        <p:spPr>
          <a:prstGeom prst="rect">
            <a:avLst/>
          </a:prstGeom>
        </p:spPr>
        <p:txBody>
          <a:bodyPr/>
          <a:lstStyle/>
          <a:p>
            <a:pPr/>
          </a:p>
        </p:txBody>
      </p:sp>
      <p:sp>
        <p:nvSpPr>
          <p:cNvPr id="184" name="Body"/>
          <p:cNvSpPr txBox="1"/>
          <p:nvPr>
            <p:ph type="subTitle" sz="quarter" idx="1"/>
          </p:nvPr>
        </p:nvSpPr>
        <p:spPr>
          <a:prstGeom prst="rect">
            <a:avLst/>
          </a:prstGeom>
        </p:spPr>
        <p:txBody>
          <a:bodyPr/>
          <a:lstStyle/>
          <a:p>
            <a:pPr/>
          </a:p>
        </p:txBody>
      </p:sp>
      <p:pic>
        <p:nvPicPr>
          <p:cNvPr id="185" name="HoseLine Audio.jpg" descr="HoseLine Audio.jpg"/>
          <p:cNvPicPr>
            <a:picLocks noChangeAspect="0"/>
          </p:cNvPicPr>
          <p:nvPr/>
        </p:nvPicPr>
        <p:blipFill>
          <a:blip r:embed="rId2">
            <a:extLst/>
          </a:blip>
          <a:stretch>
            <a:fillRect/>
          </a:stretch>
        </p:blipFill>
        <p:spPr>
          <a:xfrm>
            <a:off x="1924440" y="1006155"/>
            <a:ext cx="21316948" cy="12425244"/>
          </a:xfrm>
          <a:prstGeom prst="rect">
            <a:avLst/>
          </a:prstGeom>
          <a:ln w="12700">
            <a:miter lim="400000"/>
          </a:ln>
        </p:spPr>
      </p:pic>
      <p:sp>
        <p:nvSpPr>
          <p:cNvPr id="186" name="Hose Line Audio"/>
          <p:cNvSpPr txBox="1"/>
          <p:nvPr/>
        </p:nvSpPr>
        <p:spPr>
          <a:xfrm>
            <a:off x="682104" y="1045368"/>
            <a:ext cx="5341393" cy="930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1">
                <a:solidFill>
                  <a:srgbClr val="0433FF"/>
                </a:solidFill>
                <a:latin typeface="Helvetica"/>
                <a:ea typeface="Helvetica"/>
                <a:cs typeface="Helvetica"/>
                <a:sym typeface="Helvetica"/>
              </a:defRPr>
            </a:lvl1pPr>
          </a:lstStyle>
          <a:p>
            <a:pPr>
              <a:defRPr b="0">
                <a:solidFill>
                  <a:srgbClr val="FFFFFF"/>
                </a:solidFill>
                <a:latin typeface="+mn-lt"/>
                <a:ea typeface="+mn-ea"/>
                <a:cs typeface="+mn-cs"/>
                <a:sym typeface="Helvetica Light"/>
              </a:defRPr>
            </a:pPr>
            <a:r>
              <a:rPr b="1">
                <a:solidFill>
                  <a:srgbClr val="0433FF"/>
                </a:solidFill>
                <a:latin typeface="Helvetica"/>
                <a:ea typeface="Helvetica"/>
                <a:cs typeface="Helvetica"/>
                <a:sym typeface="Helvetica"/>
              </a:rPr>
              <a:t>Hose Line Audio</a:t>
            </a:r>
          </a:p>
        </p:txBody>
      </p:sp>
      <p:sp>
        <p:nvSpPr>
          <p:cNvPr id="187" name="Operating"/>
          <p:cNvSpPr txBox="1"/>
          <p:nvPr/>
        </p:nvSpPr>
        <p:spPr>
          <a:xfrm>
            <a:off x="134937" y="-161429"/>
            <a:ext cx="5498605" cy="133161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b">
            <a:normAutofit fontScale="100000" lnSpcReduction="0"/>
          </a:bodyPr>
          <a:lstStyle>
            <a:lvl1pPr defTabSz="182879">
              <a:defRPr sz="7200">
                <a:solidFill>
                  <a:srgbClr val="000000"/>
                </a:solidFill>
                <a:latin typeface="San Diego"/>
                <a:ea typeface="San Diego"/>
                <a:cs typeface="San Diego"/>
                <a:sym typeface="San Diego"/>
              </a:defRPr>
            </a:lvl1pPr>
          </a:lstStyle>
          <a:p>
            <a:pPr/>
            <a:r>
              <a:t>Operating</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Sources of Info:"/>
          <p:cNvSpPr txBox="1"/>
          <p:nvPr>
            <p:ph type="ctrTitle"/>
          </p:nvPr>
        </p:nvSpPr>
        <p:spPr>
          <a:xfrm>
            <a:off x="4833937" y="283170"/>
            <a:ext cx="14716126" cy="2196505"/>
          </a:xfrm>
          <a:prstGeom prst="rect">
            <a:avLst/>
          </a:prstGeom>
        </p:spPr>
        <p:txBody>
          <a:bodyPr/>
          <a:lstStyle>
            <a:lvl1pPr algn="just" defTabSz="182879">
              <a:defRPr sz="7200">
                <a:solidFill>
                  <a:srgbClr val="000000"/>
                </a:solidFill>
                <a:latin typeface="Marker Felt"/>
                <a:ea typeface="Marker Felt"/>
                <a:cs typeface="Marker Felt"/>
                <a:sym typeface="Marker Felt"/>
              </a:defRPr>
            </a:lvl1pPr>
          </a:lstStyle>
          <a:p>
            <a:pPr/>
            <a:r>
              <a:t>Sources of Info:</a:t>
            </a:r>
          </a:p>
        </p:txBody>
      </p:sp>
      <p:sp>
        <p:nvSpPr>
          <p:cNvPr id="190" name="DMR Registration Number…"/>
          <p:cNvSpPr txBox="1"/>
          <p:nvPr>
            <p:ph type="subTitle" idx="1"/>
          </p:nvPr>
        </p:nvSpPr>
        <p:spPr>
          <a:xfrm>
            <a:off x="1074191" y="2108894"/>
            <a:ext cx="22235618" cy="11030943"/>
          </a:xfrm>
          <a:prstGeom prst="rect">
            <a:avLst/>
          </a:prstGeom>
        </p:spPr>
        <p:txBody>
          <a:bodyPr/>
          <a:lstStyle/>
          <a:p>
            <a:pPr algn="l">
              <a:defRPr>
                <a:solidFill>
                  <a:srgbClr val="0433FF"/>
                </a:solidFill>
                <a:latin typeface="San Diego"/>
                <a:ea typeface="San Diego"/>
                <a:cs typeface="San Diego"/>
                <a:sym typeface="San Diego"/>
              </a:defRPr>
            </a:pPr>
            <a:r>
              <a:t>DMR Registration Number</a:t>
            </a:r>
          </a:p>
          <a:p>
            <a:pPr algn="l"/>
            <a:r>
              <a:t>DMR ID: http://www.RadioID.net - Free</a:t>
            </a:r>
          </a:p>
          <a:p>
            <a:pPr algn="l">
              <a:defRPr>
                <a:solidFill>
                  <a:srgbClr val="0433FF"/>
                </a:solidFill>
                <a:latin typeface="San Diego"/>
                <a:ea typeface="San Diego"/>
                <a:cs typeface="San Diego"/>
                <a:sym typeface="San Diego"/>
              </a:defRPr>
            </a:pPr>
            <a:r>
              <a:t>Virginia Repeaters</a:t>
            </a:r>
          </a:p>
          <a:p>
            <a:pPr algn="l"/>
            <a:r>
              <a:t>DMRVA:  </a:t>
            </a:r>
            <a:r>
              <a:rPr u="sng">
                <a:hlinkClick r:id="rId2" invalidUrl="" action="" tgtFrame="" tooltip="" history="1" highlightClick="0" endSnd="0"/>
              </a:rPr>
              <a:t>http://www.dmrva.org/</a:t>
            </a:r>
          </a:p>
          <a:p>
            <a:pPr algn="l">
              <a:defRPr>
                <a:solidFill>
                  <a:srgbClr val="0433FF"/>
                </a:solidFill>
                <a:latin typeface="San Diego"/>
                <a:ea typeface="San Diego"/>
                <a:cs typeface="San Diego"/>
                <a:sym typeface="San Diego"/>
              </a:defRPr>
            </a:pPr>
            <a:r>
              <a:t>Radio Reviews</a:t>
            </a:r>
          </a:p>
          <a:p>
            <a:pPr algn="l"/>
            <a:r>
              <a:t>VA3XPR – Toronto, Canada:  </a:t>
            </a:r>
            <a:r>
              <a:rPr u="sng">
                <a:hlinkClick r:id="rId3" invalidUrl="" action="" tgtFrame="" tooltip="" history="1" highlightClick="0" endSnd="0"/>
              </a:rPr>
              <a:t>http://www.va3xpr.net/</a:t>
            </a:r>
          </a:p>
          <a:p>
            <a:pPr algn="l">
              <a:defRPr>
                <a:solidFill>
                  <a:srgbClr val="0433FF"/>
                </a:solidFill>
                <a:latin typeface="San Diego"/>
                <a:ea typeface="San Diego"/>
                <a:cs typeface="San Diego"/>
                <a:sym typeface="San Diego"/>
              </a:defRPr>
            </a:pPr>
            <a:r>
              <a:t>Hams’ DMR Network</a:t>
            </a:r>
          </a:p>
          <a:p>
            <a:pPr algn="l"/>
            <a:r>
              <a:t>BrandMeister:    </a:t>
            </a:r>
            <a:r>
              <a:rPr u="sng">
                <a:hlinkClick r:id="rId4" invalidUrl="" action="" tgtFrame="" tooltip="" history="1" highlightClick="0" endSnd="0"/>
              </a:rPr>
              <a:t>https://brandmeister.network</a:t>
            </a:r>
            <a:r>
              <a:t> </a:t>
            </a:r>
          </a:p>
          <a:p>
            <a:pPr algn="l">
              <a:defRPr>
                <a:solidFill>
                  <a:srgbClr val="0433FF"/>
                </a:solidFill>
                <a:latin typeface="San Diego"/>
                <a:ea typeface="San Diego"/>
                <a:cs typeface="San Diego"/>
                <a:sym typeface="San Diego"/>
              </a:defRPr>
            </a:pPr>
            <a:r>
              <a:t>HotSpot Software</a:t>
            </a:r>
          </a:p>
          <a:p>
            <a:pPr algn="l"/>
            <a:r>
              <a:t>PiStar.UK - Pi-Star Digital Voice Software:   </a:t>
            </a:r>
            <a:r>
              <a:rPr u="sng">
                <a:hlinkClick r:id="rId5" invalidUrl="" action="" tgtFrame="" tooltip="" history="1" highlightClick="0" endSnd="0"/>
              </a:rPr>
              <a:t>http://www.pistar.uk</a:t>
            </a:r>
            <a:r>
              <a:t>  </a:t>
            </a:r>
          </a:p>
          <a:p>
            <a:pPr algn="l">
              <a:defRPr>
                <a:solidFill>
                  <a:srgbClr val="0433FF"/>
                </a:solidFill>
                <a:latin typeface="San Diego"/>
                <a:ea typeface="San Diego"/>
                <a:cs typeface="San Diego"/>
                <a:sym typeface="San Diego"/>
              </a:defRPr>
            </a:pPr>
            <a:r>
              <a:t>Talk Groups</a:t>
            </a:r>
          </a:p>
          <a:p>
            <a:pPr algn="l"/>
            <a:r>
              <a:t>BrandMeister Talk Groups:  </a:t>
            </a:r>
            <a:r>
              <a:rPr u="sng">
                <a:hlinkClick r:id="rId6" invalidUrl="" action="" tgtFrame="" tooltip="" history="1" highlightClick="0" endSnd="0"/>
              </a:rPr>
              <a:t>http://www.mw0mwz.co.uk/dmr_bm_talkgroups.php</a:t>
            </a:r>
            <a:r>
              <a:t> </a:t>
            </a:r>
          </a:p>
          <a:p>
            <a:pPr algn="l">
              <a:defRPr>
                <a:solidFill>
                  <a:srgbClr val="0433FF"/>
                </a:solidFill>
                <a:latin typeface="San Diego"/>
                <a:ea typeface="San Diego"/>
                <a:cs typeface="San Diego"/>
                <a:sym typeface="San Diego"/>
              </a:defRPr>
            </a:pPr>
            <a:r>
              <a:t>ARRL Inputs</a:t>
            </a:r>
          </a:p>
          <a:p>
            <a:pPr algn="l"/>
            <a:r>
              <a:t>Digital Mobile Radio (DMR) - ARRL Ohio Section: </a:t>
            </a:r>
            <a:r>
              <a:rPr u="sng">
                <a:hlinkClick r:id="rId7" invalidUrl="" action="" tgtFrame="" tooltip="" history="1" highlightClick="0" endSnd="0"/>
              </a:rPr>
              <a:t>http://arrl-ohio.org/digital/digital.html</a:t>
            </a:r>
          </a:p>
          <a:p>
            <a:pPr algn="l"/>
            <a:r>
              <a:t>Introduction to Digital Mobile Radio (DMR):  </a:t>
            </a:r>
            <a:endParaRPr sz="1200">
              <a:solidFill>
                <a:srgbClr val="000000"/>
              </a:solidFill>
              <a:latin typeface="Times"/>
              <a:ea typeface="Times"/>
              <a:cs typeface="Times"/>
              <a:sym typeface="Times"/>
            </a:endParaRPr>
          </a:p>
          <a:p>
            <a:pPr algn="r"/>
            <a:r>
              <a:t>   </a:t>
            </a:r>
            <a:r>
              <a:rPr sz="3700" u="sng">
                <a:hlinkClick r:id="rId8" invalidUrl="" action="" tgtFrame="" tooltip="" history="1" highlightClick="0" endSnd="0"/>
              </a:rPr>
              <a:t>https://www.qsl.net/kb9mwr/projects/dv/dmr/Introduction%20to%20Digital%20Mobile%20Radio.pdf</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itle"/>
          <p:cNvSpPr txBox="1"/>
          <p:nvPr>
            <p:ph type="ctrTitle"/>
          </p:nvPr>
        </p:nvSpPr>
        <p:spPr>
          <a:prstGeom prst="rect">
            <a:avLst/>
          </a:prstGeom>
        </p:spPr>
        <p:txBody>
          <a:bodyPr/>
          <a:lstStyle/>
          <a:p>
            <a:pPr/>
          </a:p>
        </p:txBody>
      </p:sp>
      <p:sp>
        <p:nvSpPr>
          <p:cNvPr id="193" name="Body"/>
          <p:cNvSpPr txBox="1"/>
          <p:nvPr>
            <p:ph type="subTitle" sz="quarter" idx="1"/>
          </p:nvPr>
        </p:nvSpPr>
        <p:spPr>
          <a:prstGeom prst="rect">
            <a:avLst/>
          </a:prstGeom>
        </p:spPr>
        <p:txBody>
          <a:bodyPr/>
          <a:lstStyle/>
          <a:p>
            <a:pPr/>
          </a:p>
        </p:txBody>
      </p:sp>
      <p:pic>
        <p:nvPicPr>
          <p:cNvPr id="194" name="RFinderScreen.jpg" descr="RFinderScreen.jpg"/>
          <p:cNvPicPr>
            <a:picLocks noChangeAspect="1"/>
          </p:cNvPicPr>
          <p:nvPr/>
        </p:nvPicPr>
        <p:blipFill>
          <a:blip r:embed="rId2">
            <a:extLst/>
          </a:blip>
          <a:stretch>
            <a:fillRect/>
          </a:stretch>
        </p:blipFill>
        <p:spPr>
          <a:xfrm>
            <a:off x="2215650" y="327521"/>
            <a:ext cx="19952700" cy="13060958"/>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Jump in…"/>
          <p:cNvSpPr txBox="1"/>
          <p:nvPr>
            <p:ph type="ctrTitle"/>
          </p:nvPr>
        </p:nvSpPr>
        <p:spPr>
          <a:xfrm>
            <a:off x="4833937" y="2303859"/>
            <a:ext cx="14716126" cy="6593682"/>
          </a:xfrm>
          <a:prstGeom prst="rect">
            <a:avLst/>
          </a:prstGeom>
        </p:spPr>
        <p:txBody>
          <a:bodyPr/>
          <a:lstStyle/>
          <a:p>
            <a:pPr defTabSz="772239">
              <a:defRPr sz="14100"/>
            </a:pPr>
            <a:r>
              <a:t>Jump in </a:t>
            </a:r>
          </a:p>
          <a:p>
            <a:pPr defTabSz="772239">
              <a:defRPr sz="14100"/>
            </a:pPr>
            <a:r>
              <a:t>and </a:t>
            </a:r>
          </a:p>
          <a:p>
            <a:pPr defTabSz="772239">
              <a:defRPr sz="14100"/>
            </a:pPr>
            <a:r>
              <a:t>Enjoy!</a:t>
            </a:r>
          </a:p>
        </p:txBody>
      </p:sp>
      <p:sp>
        <p:nvSpPr>
          <p:cNvPr id="197" name="WE4TOM…"/>
          <p:cNvSpPr txBox="1"/>
          <p:nvPr/>
        </p:nvSpPr>
        <p:spPr>
          <a:xfrm>
            <a:off x="16997858" y="11482233"/>
            <a:ext cx="5238205" cy="1641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a:latin typeface="San Diego"/>
                <a:ea typeface="San Diego"/>
                <a:cs typeface="San Diego"/>
                <a:sym typeface="San Diego"/>
              </a:defRPr>
            </a:pPr>
            <a:r>
              <a:t>WE4TOM</a:t>
            </a:r>
          </a:p>
          <a:p>
            <a:pPr>
              <a:defRPr>
                <a:latin typeface="San Diego"/>
                <a:ea typeface="San Diego"/>
                <a:cs typeface="San Diego"/>
                <a:sym typeface="San Diego"/>
              </a:defRPr>
            </a:pPr>
            <a:r>
              <a:t>November 2018</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Things I’ve Learned…"/>
          <p:cNvSpPr txBox="1"/>
          <p:nvPr>
            <p:ph type="subTitle" sz="quarter" idx="1"/>
          </p:nvPr>
        </p:nvSpPr>
        <p:spPr>
          <a:xfrm>
            <a:off x="4656137" y="6063257"/>
            <a:ext cx="14716126" cy="3441569"/>
          </a:xfrm>
          <a:prstGeom prst="rect">
            <a:avLst/>
          </a:prstGeom>
        </p:spPr>
        <p:txBody>
          <a:bodyPr/>
          <a:lstStyle/>
          <a:p>
            <a:pPr>
              <a:defRPr sz="7200"/>
            </a:pPr>
            <a:r>
              <a:t>Things I’ve Learned</a:t>
            </a:r>
          </a:p>
          <a:p>
            <a:pPr>
              <a:defRPr sz="7200"/>
            </a:pPr>
            <a:r>
              <a:t>Since Delving into DMR.</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What Do You Need to Acquire?…"/>
          <p:cNvSpPr txBox="1"/>
          <p:nvPr>
            <p:ph type="subTitle" sz="half" idx="1"/>
          </p:nvPr>
        </p:nvSpPr>
        <p:spPr>
          <a:xfrm>
            <a:off x="4122737" y="1878362"/>
            <a:ext cx="14716126" cy="7444676"/>
          </a:xfrm>
          <a:prstGeom prst="rect">
            <a:avLst/>
          </a:prstGeom>
        </p:spPr>
        <p:txBody>
          <a:bodyPr/>
          <a:lstStyle/>
          <a:p>
            <a:pPr algn="just" defTabSz="182879">
              <a:defRPr sz="3800">
                <a:solidFill>
                  <a:srgbClr val="000000"/>
                </a:solidFill>
                <a:latin typeface="Helvetica Neue"/>
                <a:ea typeface="Helvetica Neue"/>
                <a:cs typeface="Helvetica Neue"/>
                <a:sym typeface="Helvetica Neue"/>
              </a:defRPr>
            </a:pPr>
            <a:r>
              <a:t>What Do You Need to Acquire?</a:t>
            </a:r>
          </a:p>
          <a:p>
            <a:pPr algn="just" defTabSz="182879">
              <a:defRPr sz="3800">
                <a:solidFill>
                  <a:srgbClr val="000000"/>
                </a:solidFill>
                <a:latin typeface="Helvetica Neue"/>
                <a:ea typeface="Helvetica Neue"/>
                <a:cs typeface="Helvetica Neue"/>
                <a:sym typeface="Helvetica Neue"/>
              </a:defRPr>
            </a:pPr>
          </a:p>
          <a:p>
            <a:pPr defTabSz="457200">
              <a:defRPr sz="5000">
                <a:solidFill>
                  <a:srgbClr val="000000"/>
                </a:solidFill>
                <a:latin typeface="San Diego"/>
                <a:ea typeface="San Diego"/>
                <a:cs typeface="San Diego"/>
                <a:sym typeface="San Diego"/>
              </a:defRPr>
            </a:pPr>
          </a:p>
          <a:p>
            <a:pPr defTabSz="182879">
              <a:defRPr sz="5000">
                <a:solidFill>
                  <a:srgbClr val="000000"/>
                </a:solidFill>
                <a:latin typeface="San Diego"/>
                <a:ea typeface="San Diego"/>
                <a:cs typeface="San Diego"/>
                <a:sym typeface="San Diego"/>
              </a:defRPr>
            </a:pPr>
            <a:r>
              <a:t>Repeaters</a:t>
            </a:r>
          </a:p>
          <a:p>
            <a:pPr defTabSz="182879">
              <a:defRPr sz="5000">
                <a:solidFill>
                  <a:srgbClr val="000000"/>
                </a:solidFill>
                <a:latin typeface="San Diego"/>
                <a:ea typeface="San Diego"/>
                <a:cs typeface="San Diego"/>
                <a:sym typeface="San Diego"/>
              </a:defRPr>
            </a:pPr>
            <a:r>
              <a:t>HotSpots</a:t>
            </a:r>
          </a:p>
          <a:p>
            <a:pPr defTabSz="182879">
              <a:defRPr sz="5000">
                <a:solidFill>
                  <a:srgbClr val="000000"/>
                </a:solidFill>
                <a:latin typeface="San Diego"/>
                <a:ea typeface="San Diego"/>
                <a:cs typeface="San Diego"/>
                <a:sym typeface="San Diego"/>
              </a:defRPr>
            </a:pPr>
            <a:r>
              <a:t>Radios</a:t>
            </a:r>
          </a:p>
          <a:p>
            <a:pPr defTabSz="182879">
              <a:defRPr sz="1800">
                <a:solidFill>
                  <a:srgbClr val="000000"/>
                </a:solidFill>
                <a:latin typeface="San Diego"/>
                <a:ea typeface="San Diego"/>
                <a:cs typeface="San Diego"/>
                <a:sym typeface="San Diego"/>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Body"/>
          <p:cNvSpPr txBox="1"/>
          <p:nvPr>
            <p:ph type="subTitle" idx="1"/>
          </p:nvPr>
        </p:nvSpPr>
        <p:spPr>
          <a:xfrm>
            <a:off x="1375271" y="231675"/>
            <a:ext cx="21316355" cy="12736415"/>
          </a:xfrm>
          <a:prstGeom prst="rect">
            <a:avLst/>
          </a:prstGeom>
        </p:spPr>
        <p:txBody>
          <a:bodyPr/>
          <a:lstStyle/>
          <a:p>
            <a:pPr>
              <a:defRPr sz="11200"/>
            </a:pPr>
          </a:p>
        </p:txBody>
      </p:sp>
      <p:pic>
        <p:nvPicPr>
          <p:cNvPr id="130" name="Rectangle" descr="Rectangle"/>
          <p:cNvPicPr>
            <a:picLocks noChangeAspect="0"/>
          </p:cNvPicPr>
          <p:nvPr/>
        </p:nvPicPr>
        <p:blipFill>
          <a:blip r:embed="rId2">
            <a:extLst/>
          </a:blip>
          <a:stretch>
            <a:fillRect/>
          </a:stretch>
        </p:blipFill>
        <p:spPr>
          <a:xfrm>
            <a:off x="3242468" y="2793801"/>
            <a:ext cx="17581961" cy="9997159"/>
          </a:xfrm>
          <a:prstGeom prst="rect">
            <a:avLst/>
          </a:prstGeom>
          <a:effectLst>
            <a:outerShdw sx="100000" sy="100000" kx="0" ky="0" algn="b" rotWithShape="0" blurRad="101600" dist="0" dir="18900000">
              <a:srgbClr val="000000"/>
            </a:outerShdw>
          </a:effectLst>
        </p:spPr>
      </p:pic>
      <p:graphicFrame>
        <p:nvGraphicFramePr>
          <p:cNvPr id="131" name="Table"/>
          <p:cNvGraphicFramePr/>
          <p:nvPr/>
        </p:nvGraphicFramePr>
        <p:xfrm>
          <a:off x="3472180" y="2972420"/>
          <a:ext cx="17125712" cy="936192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785196"/>
                <a:gridCol w="11439365"/>
                <a:gridCol w="1672382"/>
                <a:gridCol w="1237084"/>
                <a:gridCol w="1988507"/>
              </a:tblGrid>
              <a:tr h="647239">
                <a:tc gridSpan="5">
                  <a:txBody>
                    <a:bodyPr/>
                    <a:lstStyle/>
                    <a:p>
                      <a:pPr defTabSz="457200">
                        <a:defRPr sz="1800">
                          <a:solidFill>
                            <a:srgbClr val="000000"/>
                          </a:solidFill>
                        </a:defRPr>
                      </a:pPr>
                      <a:r>
                        <a:rPr sz="3600">
                          <a:latin typeface="San Diego"/>
                          <a:ea typeface="San Diego"/>
                          <a:cs typeface="San Diego"/>
                          <a:sym typeface="San Diego"/>
                        </a:rPr>
                        <a:t>Shopping List</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hMerge="1">
                  <a:tcPr/>
                </a:tc>
                <a:tc hMerge="1">
                  <a:tcPr/>
                </a:tc>
                <a:tc hMerge="1">
                  <a:tcPr/>
                </a:tc>
                <a:tc hMerge="1">
                  <a:tcPr/>
                </a:tc>
              </a:tr>
              <a:tr h="991768">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algn="r" defTabSz="457200">
                        <a:defRPr sz="1800">
                          <a:solidFill>
                            <a:srgbClr val="000000"/>
                          </a:solidFill>
                        </a:defRPr>
                      </a:pPr>
                      <a:r>
                        <a:rPr sz="2800">
                          <a:latin typeface="Helvetica Neue"/>
                          <a:ea typeface="Helvetica Neue"/>
                          <a:cs typeface="Helvetica Neue"/>
                          <a:sym typeface="Helvetica Neue"/>
                        </a:rPr>
                        <a:t>Amazon</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algn="r" defTabSz="457200">
                        <a:defRPr sz="1800">
                          <a:solidFill>
                            <a:srgbClr val="000000"/>
                          </a:solidFill>
                        </a:defRPr>
                      </a:pPr>
                      <a:r>
                        <a:rPr sz="2800">
                          <a:latin typeface="Helvetica Neue"/>
                          <a:ea typeface="Helvetica Neue"/>
                          <a:cs typeface="Helvetica Neue"/>
                          <a:sym typeface="Helvetica Neue"/>
                        </a:rPr>
                        <a:t>E-Bay</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algn="r" defTabSz="457200">
                        <a:defRPr sz="1800">
                          <a:solidFill>
                            <a:srgbClr val="000000"/>
                          </a:solidFill>
                        </a:defRPr>
                      </a:pPr>
                      <a:r>
                        <a:rPr sz="2800">
                          <a:latin typeface="Helvetica Neue"/>
                          <a:ea typeface="Helvetica Neue"/>
                          <a:cs typeface="Helvetica Neue"/>
                          <a:sym typeface="Helvetica Neue"/>
                        </a:rPr>
                        <a:t>Radioddity</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r>
              <a:tr h="555246">
                <a:tc>
                  <a:txBody>
                    <a:bodyPr/>
                    <a:lstStyle/>
                    <a:p>
                      <a:pPr algn="r" defTabSz="457200">
                        <a:defRPr sz="1800">
                          <a:solidFill>
                            <a:srgbClr val="000000"/>
                          </a:solidFill>
                        </a:defRPr>
                      </a:pPr>
                      <a:r>
                        <a:rPr sz="2800">
                          <a:latin typeface="Helvetica Neue"/>
                          <a:ea typeface="Helvetica Neue"/>
                          <a:cs typeface="Helvetica Neue"/>
                          <a:sym typeface="Helvetica Neue"/>
                        </a:rPr>
                        <a:t>1</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defRPr sz="1800">
                          <a:solidFill>
                            <a:srgbClr val="000000"/>
                          </a:solidFill>
                        </a:defRPr>
                      </a:pPr>
                      <a:r>
                        <a:rPr b="1" sz="3000">
                          <a:latin typeface="Arial Narrow"/>
                          <a:ea typeface="Arial Narrow"/>
                          <a:cs typeface="Arial Narrow"/>
                          <a:sym typeface="Arial Narrow"/>
                        </a:rPr>
                        <a:t>DMR Registration Number</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r>
              <a:tr h="557717">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lvl="1" indent="0" algn="r" defTabSz="457200">
                        <a:defRPr sz="2900">
                          <a:solidFill>
                            <a:srgbClr val="000000"/>
                          </a:solidFill>
                          <a:latin typeface="Helvetica Neue"/>
                          <a:ea typeface="Helvetica Neue"/>
                          <a:cs typeface="Helvetica Neue"/>
                          <a:sym typeface="Helvetica Neue"/>
                        </a:defRPr>
                      </a:pPr>
                      <a:r>
                        <a:t>DMR ID: </a:t>
                      </a:r>
                      <a:r>
                        <a:rPr u="sng">
                          <a:hlinkClick r:id="rId3" invalidUrl="" action="" tgtFrame="" tooltip="" history="1" highlightClick="0" endSnd="0"/>
                        </a:rPr>
                        <a:t>RadioID.net</a:t>
                      </a:r>
                      <a:r>
                        <a:t> - Free</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algn="r" defTabSz="457200">
                        <a:defRPr sz="1800">
                          <a:solidFill>
                            <a:srgbClr val="000000"/>
                          </a:solidFill>
                        </a:defRPr>
                      </a:pPr>
                      <a:r>
                        <a:rPr sz="2800">
                          <a:latin typeface="Helvetica Neue"/>
                          <a:ea typeface="Helvetica Neue"/>
                          <a:cs typeface="Helvetica Neue"/>
                          <a:sym typeface="Helvetica Neue"/>
                        </a:rPr>
                        <a:t>$0</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r>
              <a:tr h="555246">
                <a:tc>
                  <a:txBody>
                    <a:bodyPr/>
                    <a:lstStyle/>
                    <a:p>
                      <a:pPr algn="r" defTabSz="457200">
                        <a:defRPr sz="1800">
                          <a:solidFill>
                            <a:srgbClr val="000000"/>
                          </a:solidFill>
                        </a:defRPr>
                      </a:pPr>
                      <a:r>
                        <a:rPr sz="2800">
                          <a:latin typeface="Helvetica Neue"/>
                          <a:ea typeface="Helvetica Neue"/>
                          <a:cs typeface="Helvetica Neue"/>
                          <a:sym typeface="Helvetica Neue"/>
                        </a:rPr>
                        <a:t>2</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defRPr sz="1800">
                          <a:solidFill>
                            <a:srgbClr val="000000"/>
                          </a:solidFill>
                        </a:defRPr>
                      </a:pPr>
                      <a:r>
                        <a:rPr b="1" sz="3000">
                          <a:latin typeface="Arial Narrow"/>
                          <a:ea typeface="Arial Narrow"/>
                          <a:cs typeface="Arial Narrow"/>
                          <a:sym typeface="Arial Narrow"/>
                        </a:rPr>
                        <a:t>Access to DMR Network (DMR also works Simplex)</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r>
              <a:tr h="557717">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lvl="1" indent="0" algn="r" defTabSz="457200">
                        <a:defRPr sz="2900">
                          <a:solidFill>
                            <a:srgbClr val="000000"/>
                          </a:solidFill>
                          <a:latin typeface="Helvetica Neue"/>
                          <a:ea typeface="Helvetica Neue"/>
                          <a:cs typeface="Helvetica Neue"/>
                          <a:sym typeface="Helvetica Neue"/>
                        </a:defRPr>
                      </a:pPr>
                      <a:r>
                        <a:t>Access to DMR Repeater: Free</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algn="r" defTabSz="457200">
                        <a:defRPr sz="1800">
                          <a:solidFill>
                            <a:srgbClr val="000000"/>
                          </a:solidFill>
                        </a:defRPr>
                      </a:pPr>
                      <a:r>
                        <a:rPr sz="2800">
                          <a:latin typeface="Helvetica Neue"/>
                          <a:ea typeface="Helvetica Neue"/>
                          <a:cs typeface="Helvetica Neue"/>
                          <a:sym typeface="Helvetica Neue"/>
                        </a:rPr>
                        <a:t>$0</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r>
              <a:tr h="557717">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lvl="1" indent="0" algn="r" defTabSz="457200">
                        <a:defRPr sz="2900">
                          <a:solidFill>
                            <a:srgbClr val="000000"/>
                          </a:solidFill>
                          <a:latin typeface="Helvetica Neue"/>
                          <a:ea typeface="Helvetica Neue"/>
                          <a:cs typeface="Helvetica Neue"/>
                          <a:sym typeface="Helvetica Neue"/>
                        </a:defRPr>
                      </a:pPr>
                      <a:r>
                        <a:t>(Optional) DMR HotSpot: JumboSpot</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r" defTabSz="457200">
                        <a:defRPr sz="1800">
                          <a:solidFill>
                            <a:srgbClr val="000000"/>
                          </a:solidFill>
                        </a:defRPr>
                      </a:pPr>
                      <a:r>
                        <a:rPr sz="2800">
                          <a:latin typeface="Helvetica Neue"/>
                          <a:ea typeface="Helvetica Neue"/>
                          <a:cs typeface="Helvetica Neue"/>
                          <a:sym typeface="Helvetica Neue"/>
                        </a:rPr>
                        <a:t>$100</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r" defTabSz="457200">
                        <a:defRPr sz="1800">
                          <a:solidFill>
                            <a:srgbClr val="000000"/>
                          </a:solidFill>
                        </a:defRPr>
                      </a:pPr>
                      <a:r>
                        <a:rPr sz="2800">
                          <a:latin typeface="Helvetica Neue"/>
                          <a:ea typeface="Helvetica Neue"/>
                          <a:cs typeface="Helvetica Neue"/>
                          <a:sym typeface="Helvetica Neue"/>
                        </a:rPr>
                        <a:t>$65</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r>
              <a:tr h="555246">
                <a:tc>
                  <a:txBody>
                    <a:bodyPr/>
                    <a:lstStyle/>
                    <a:p>
                      <a:pPr algn="r" defTabSz="457200">
                        <a:defRPr sz="1800">
                          <a:solidFill>
                            <a:srgbClr val="000000"/>
                          </a:solidFill>
                        </a:defRPr>
                      </a:pPr>
                      <a:r>
                        <a:rPr sz="2800">
                          <a:latin typeface="Helvetica Neue"/>
                          <a:ea typeface="Helvetica Neue"/>
                          <a:cs typeface="Helvetica Neue"/>
                          <a:sym typeface="Helvetica Neue"/>
                        </a:rPr>
                        <a:t>3</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algn="l" defTabSz="457200">
                        <a:defRPr b="1" sz="3000">
                          <a:solidFill>
                            <a:srgbClr val="000000"/>
                          </a:solidFill>
                          <a:latin typeface="Arial Narrow"/>
                          <a:ea typeface="Arial Narrow"/>
                          <a:cs typeface="Arial Narrow"/>
                          <a:sym typeface="Arial Narrow"/>
                        </a:defRPr>
                      </a:pPr>
                      <a:r>
                        <a:t>DMR Radio, </a:t>
                      </a:r>
                      <a:r>
                        <a:rPr b="0" sz="2800"/>
                        <a:t>Some Popular Models</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r>
              <a:tr h="544943">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lvl="1" indent="0" algn="r" defTabSz="457200">
                        <a:defRPr sz="2800">
                          <a:solidFill>
                            <a:srgbClr val="000000"/>
                          </a:solidFill>
                          <a:latin typeface="Helvetica Neue"/>
                          <a:ea typeface="Helvetica Neue"/>
                          <a:cs typeface="Helvetica Neue"/>
                          <a:sym typeface="Helvetica Neue"/>
                        </a:defRPr>
                      </a:pPr>
                      <a:r>
                        <a:t>Radioddity: GD-77</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r" defTabSz="457200">
                        <a:defRPr sz="1800">
                          <a:solidFill>
                            <a:srgbClr val="000000"/>
                          </a:solidFill>
                        </a:defRPr>
                      </a:pPr>
                      <a:r>
                        <a:rPr sz="2800">
                          <a:latin typeface="Helvetica Neue"/>
                          <a:ea typeface="Helvetica Neue"/>
                          <a:cs typeface="Helvetica Neue"/>
                          <a:sym typeface="Helvetica Neue"/>
                        </a:rPr>
                        <a:t>$95</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r" defTabSz="457200">
                        <a:defRPr sz="1800">
                          <a:solidFill>
                            <a:srgbClr val="000000"/>
                          </a:solidFill>
                        </a:defRPr>
                      </a:pPr>
                      <a:r>
                        <a:rPr sz="2800">
                          <a:latin typeface="Helvetica Neue"/>
                          <a:ea typeface="Helvetica Neue"/>
                          <a:cs typeface="Helvetica Neue"/>
                          <a:sym typeface="Helvetica Neue"/>
                        </a:rPr>
                        <a:t>$80</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r" defTabSz="457200">
                        <a:defRPr sz="1800">
                          <a:solidFill>
                            <a:srgbClr val="000000"/>
                          </a:solidFill>
                        </a:defRPr>
                      </a:pPr>
                      <a:r>
                        <a:rPr sz="2800">
                          <a:latin typeface="Helvetica Neue"/>
                          <a:ea typeface="Helvetica Neue"/>
                          <a:cs typeface="Helvetica Neue"/>
                          <a:sym typeface="Helvetica Neue"/>
                        </a:rPr>
                        <a:t>$75</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r>
              <a:tr h="557717">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lvl="1" indent="0" algn="r" defTabSz="457200">
                        <a:defRPr sz="2900">
                          <a:solidFill>
                            <a:srgbClr val="000000"/>
                          </a:solidFill>
                          <a:latin typeface="Helvetica Neue"/>
                          <a:ea typeface="Helvetica Neue"/>
                          <a:cs typeface="Helvetica Neue"/>
                          <a:sym typeface="Helvetica Neue"/>
                        </a:defRPr>
                      </a:pPr>
                      <a:r>
                        <a:t>Baofeng: RD-5R </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algn="r" defTabSz="457200">
                        <a:defRPr sz="1800">
                          <a:solidFill>
                            <a:srgbClr val="000000"/>
                          </a:solidFill>
                        </a:defRPr>
                      </a:pPr>
                      <a:r>
                        <a:rPr sz="2800">
                          <a:latin typeface="Helvetica Neue"/>
                          <a:ea typeface="Helvetica Neue"/>
                          <a:cs typeface="Helvetica Neue"/>
                          <a:sym typeface="Helvetica Neue"/>
                        </a:rPr>
                        <a:t>$80</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algn="r" defTabSz="457200">
                        <a:defRPr sz="1800">
                          <a:solidFill>
                            <a:srgbClr val="000000"/>
                          </a:solidFill>
                        </a:defRPr>
                      </a:pPr>
                      <a:r>
                        <a:rPr sz="2800">
                          <a:latin typeface="Helvetica Neue"/>
                          <a:ea typeface="Helvetica Neue"/>
                          <a:cs typeface="Helvetica Neue"/>
                          <a:sym typeface="Helvetica Neue"/>
                        </a:rPr>
                        <a:t>$75</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r>
              <a:tr h="544943">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lvl="1" indent="0" algn="r" defTabSz="457200">
                        <a:defRPr sz="2800">
                          <a:solidFill>
                            <a:srgbClr val="000000"/>
                          </a:solidFill>
                          <a:latin typeface="Helvetica Neue"/>
                          <a:ea typeface="Helvetica Neue"/>
                          <a:cs typeface="Helvetica Neue"/>
                          <a:sym typeface="Helvetica Neue"/>
                        </a:defRPr>
                      </a:pPr>
                      <a:r>
                        <a:t>TYT: MD-2017 with GPS</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r" defTabSz="457200">
                        <a:defRPr sz="1800">
                          <a:solidFill>
                            <a:srgbClr val="000000"/>
                          </a:solidFill>
                        </a:defRPr>
                      </a:pPr>
                      <a:r>
                        <a:rPr sz="2800">
                          <a:latin typeface="Helvetica Neue"/>
                          <a:ea typeface="Helvetica Neue"/>
                          <a:cs typeface="Helvetica Neue"/>
                          <a:sym typeface="Helvetica Neue"/>
                        </a:rPr>
                        <a:t>$167</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r" defTabSz="457200">
                        <a:defRPr sz="1800">
                          <a:solidFill>
                            <a:srgbClr val="000000"/>
                          </a:solidFill>
                        </a:defRPr>
                      </a:pPr>
                      <a:r>
                        <a:rPr sz="2800">
                          <a:latin typeface="Helvetica Neue"/>
                          <a:ea typeface="Helvetica Neue"/>
                          <a:cs typeface="Helvetica Neue"/>
                          <a:sym typeface="Helvetica Neue"/>
                        </a:rPr>
                        <a:t>$159</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r>
              <a:tr h="544943">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lvl="1" indent="0" algn="r" defTabSz="457200">
                        <a:defRPr sz="2800">
                          <a:solidFill>
                            <a:srgbClr val="000000"/>
                          </a:solidFill>
                          <a:latin typeface="Helvetica Neue"/>
                          <a:ea typeface="Helvetica Neue"/>
                          <a:cs typeface="Helvetica Neue"/>
                          <a:sym typeface="Helvetica Neue"/>
                        </a:defRPr>
                      </a:pPr>
                      <a:r>
                        <a:t>TYT: MD-2017 without GPS</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algn="r" defTabSz="457200">
                        <a:defRPr sz="1800">
                          <a:solidFill>
                            <a:srgbClr val="000000"/>
                          </a:solidFill>
                        </a:defRPr>
                      </a:pPr>
                      <a:r>
                        <a:rPr sz="2800">
                          <a:latin typeface="Helvetica Neue"/>
                          <a:ea typeface="Helvetica Neue"/>
                          <a:cs typeface="Helvetica Neue"/>
                          <a:sym typeface="Helvetica Neue"/>
                        </a:rPr>
                        <a:t>$157</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algn="r" defTabSz="457200">
                        <a:defRPr sz="1800">
                          <a:solidFill>
                            <a:srgbClr val="000000"/>
                          </a:solidFill>
                        </a:defRPr>
                      </a:pPr>
                      <a:r>
                        <a:rPr sz="2800">
                          <a:latin typeface="Helvetica Neue"/>
                          <a:ea typeface="Helvetica Neue"/>
                          <a:cs typeface="Helvetica Neue"/>
                          <a:sym typeface="Helvetica Neue"/>
                        </a:rPr>
                        <a:t>$149</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r>
              <a:tr h="544943">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r" defTabSz="457200">
                        <a:defRPr sz="1800">
                          <a:solidFill>
                            <a:srgbClr val="000000"/>
                          </a:solidFill>
                        </a:defRPr>
                      </a:pPr>
                      <a:r>
                        <a:rPr sz="2800">
                          <a:latin typeface="Helvetica Neue"/>
                          <a:ea typeface="Helvetica Neue"/>
                          <a:cs typeface="Helvetica Neue"/>
                          <a:sym typeface="Helvetica Neue"/>
                        </a:rPr>
                        <a:t>AnyTone: AT-D868UV with GPS</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r" defTabSz="457200">
                        <a:defRPr sz="1800">
                          <a:solidFill>
                            <a:srgbClr val="000000"/>
                          </a:solidFill>
                        </a:defRPr>
                      </a:pPr>
                      <a:r>
                        <a:rPr sz="2800">
                          <a:latin typeface="Helvetica Neue"/>
                          <a:ea typeface="Helvetica Neue"/>
                          <a:cs typeface="Helvetica Neue"/>
                          <a:sym typeface="Helvetica Neue"/>
                        </a:rPr>
                        <a:t>$179</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r" defTabSz="457200">
                        <a:defRPr sz="1800">
                          <a:solidFill>
                            <a:srgbClr val="000000"/>
                          </a:solidFill>
                        </a:defRPr>
                      </a:pPr>
                      <a:r>
                        <a:rPr sz="2800">
                          <a:latin typeface="Helvetica Neue"/>
                          <a:ea typeface="Helvetica Neue"/>
                          <a:cs typeface="Helvetica Neue"/>
                          <a:sym typeface="Helvetica Neue"/>
                        </a:rPr>
                        <a:t>$179</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r>
              <a:tr h="544943">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algn="r" defTabSz="457200">
                        <a:defRPr sz="1800">
                          <a:solidFill>
                            <a:srgbClr val="000000"/>
                          </a:solidFill>
                        </a:defRPr>
                      </a:pPr>
                      <a:r>
                        <a:rPr sz="2800">
                          <a:latin typeface="Helvetica Neue"/>
                          <a:ea typeface="Helvetica Neue"/>
                          <a:cs typeface="Helvetica Neue"/>
                          <a:sym typeface="Helvetica Neue"/>
                        </a:rPr>
                        <a:t>AnyTone: AT-D868UV without GPS</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algn="r" defTabSz="457200">
                        <a:defRPr sz="1800">
                          <a:solidFill>
                            <a:srgbClr val="000000"/>
                          </a:solidFill>
                        </a:defRPr>
                      </a:pPr>
                      <a:r>
                        <a:rPr sz="2800">
                          <a:latin typeface="Helvetica Neue"/>
                          <a:ea typeface="Helvetica Neue"/>
                          <a:cs typeface="Helvetica Neue"/>
                          <a:sym typeface="Helvetica Neue"/>
                        </a:rPr>
                        <a:t>$159</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r>
              <a:tr h="544943">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r"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defRPr sz="2800">
                          <a:solidFill>
                            <a:srgbClr val="000000"/>
                          </a:solidFill>
                          <a:latin typeface="Helvetica Neue"/>
                          <a:ea typeface="Helvetica Neue"/>
                          <a:cs typeface="Helvetica Neue"/>
                          <a:sym typeface="Helvetica Neue"/>
                        </a:defRPr>
                      </a:pP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r>
              <a:tr h="555246">
                <a:tc gridSpan="5">
                  <a:txBody>
                    <a:bodyPr/>
                    <a:lstStyle/>
                    <a:p>
                      <a:pPr algn="l" defTabSz="457200">
                        <a:defRPr sz="1800">
                          <a:solidFill>
                            <a:srgbClr val="000000"/>
                          </a:solidFill>
                        </a:defRPr>
                      </a:pPr>
                      <a:r>
                        <a:rPr sz="2800">
                          <a:latin typeface="Courier"/>
                          <a:ea typeface="Courier"/>
                          <a:cs typeface="Courier"/>
                          <a:sym typeface="Courier"/>
                        </a:rPr>
                        <a:t>Prices as of 10-13-2018</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FC79">
                        <a:alpha val="13872"/>
                      </a:srgbClr>
                    </a:solidFill>
                  </a:tcPr>
                </a:tc>
                <a:tc hMerge="1">
                  <a:tcPr/>
                </a:tc>
                <a:tc hMerge="1">
                  <a:tcPr/>
                </a:tc>
                <a:tc hMerge="1">
                  <a:tcPr/>
                </a:tc>
                <a:tc hMerge="1">
                  <a:tcPr/>
                </a:tc>
              </a:tr>
            </a:tbl>
          </a:graphicData>
        </a:graphic>
      </p:graphicFrame>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What Do You Need to Understand…"/>
          <p:cNvSpPr txBox="1"/>
          <p:nvPr>
            <p:ph type="subTitle" idx="1"/>
          </p:nvPr>
        </p:nvSpPr>
        <p:spPr>
          <a:xfrm>
            <a:off x="4833937" y="1857230"/>
            <a:ext cx="14716126" cy="9330578"/>
          </a:xfrm>
          <a:prstGeom prst="rect">
            <a:avLst/>
          </a:prstGeom>
        </p:spPr>
        <p:txBody>
          <a:bodyPr/>
          <a:lstStyle/>
          <a:p>
            <a:pPr algn="just" defTabSz="182879">
              <a:defRPr sz="3800">
                <a:solidFill>
                  <a:srgbClr val="000000"/>
                </a:solidFill>
                <a:latin typeface="Helvetica Neue"/>
                <a:ea typeface="Helvetica Neue"/>
                <a:cs typeface="Helvetica Neue"/>
                <a:sym typeface="Helvetica Neue"/>
              </a:defRPr>
            </a:pPr>
            <a:r>
              <a:t>What Do You Need to Understand</a:t>
            </a:r>
          </a:p>
          <a:p>
            <a:pPr defTabSz="457200">
              <a:defRPr sz="3800">
                <a:solidFill>
                  <a:srgbClr val="000000"/>
                </a:solidFill>
                <a:latin typeface="San Diego"/>
                <a:ea typeface="San Diego"/>
                <a:cs typeface="San Diego"/>
                <a:sym typeface="San Diego"/>
              </a:defRPr>
            </a:pPr>
          </a:p>
          <a:p>
            <a:pPr defTabSz="457200">
              <a:defRPr sz="3800">
                <a:solidFill>
                  <a:srgbClr val="000000"/>
                </a:solidFill>
                <a:latin typeface="San Diego"/>
                <a:ea typeface="San Diego"/>
                <a:cs typeface="San Diego"/>
                <a:sym typeface="San Diego"/>
              </a:defRPr>
            </a:pPr>
          </a:p>
          <a:p>
            <a:pPr defTabSz="457200">
              <a:defRPr sz="5800">
                <a:solidFill>
                  <a:srgbClr val="FFFB00"/>
                </a:solidFill>
                <a:effectLst>
                  <a:outerShdw sx="100000" sy="100000" kx="0" ky="0" algn="b" rotWithShape="0" blurRad="12700" dist="63500" dir="2700000">
                    <a:srgbClr val="0096FF"/>
                  </a:outerShdw>
                </a:effectLst>
                <a:latin typeface="San Diego"/>
                <a:ea typeface="San Diego"/>
                <a:cs typeface="San Diego"/>
                <a:sym typeface="San Diego"/>
              </a:defRPr>
            </a:pPr>
            <a:r>
              <a:t>Code Plug</a:t>
            </a:r>
          </a:p>
          <a:p>
            <a:pPr defTabSz="457200">
              <a:defRPr sz="3000">
                <a:solidFill>
                  <a:srgbClr val="000000"/>
                </a:solidFill>
                <a:latin typeface="Arial"/>
                <a:ea typeface="Arial"/>
                <a:cs typeface="Arial"/>
                <a:sym typeface="Arial"/>
              </a:defRPr>
            </a:pPr>
            <a:r>
              <a:t>Consisting of:</a:t>
            </a:r>
          </a:p>
          <a:p>
            <a:pPr defTabSz="457200">
              <a:defRPr sz="4500">
                <a:solidFill>
                  <a:srgbClr val="000000"/>
                </a:solidFill>
                <a:latin typeface="San Diego"/>
                <a:ea typeface="San Diego"/>
                <a:cs typeface="San Diego"/>
                <a:sym typeface="San Diego"/>
              </a:defRPr>
            </a:pPr>
            <a:r>
              <a:t>Contacts</a:t>
            </a:r>
          </a:p>
          <a:p>
            <a:pPr defTabSz="457200">
              <a:defRPr sz="4500">
                <a:solidFill>
                  <a:srgbClr val="000000"/>
                </a:solidFill>
                <a:latin typeface="San Diego"/>
                <a:ea typeface="San Diego"/>
                <a:cs typeface="San Diego"/>
                <a:sym typeface="San Diego"/>
              </a:defRPr>
            </a:pPr>
            <a:r>
              <a:t>Receive Group</a:t>
            </a:r>
          </a:p>
          <a:p>
            <a:pPr defTabSz="457200">
              <a:defRPr sz="4500">
                <a:solidFill>
                  <a:srgbClr val="000000"/>
                </a:solidFill>
                <a:latin typeface="San Diego"/>
                <a:ea typeface="San Diego"/>
                <a:cs typeface="San Diego"/>
                <a:sym typeface="San Diego"/>
              </a:defRPr>
            </a:pPr>
            <a:r>
              <a:t>Channels</a:t>
            </a:r>
          </a:p>
          <a:p>
            <a:pPr defTabSz="457200">
              <a:defRPr sz="4500">
                <a:solidFill>
                  <a:srgbClr val="000000"/>
                </a:solidFill>
                <a:latin typeface="San Diego"/>
                <a:ea typeface="San Diego"/>
                <a:cs typeface="San Diego"/>
                <a:sym typeface="San Diego"/>
              </a:defRPr>
            </a:pPr>
            <a:r>
              <a:t>Talk Groups</a:t>
            </a:r>
          </a:p>
          <a:p>
            <a:pPr defTabSz="457200">
              <a:defRPr sz="4500">
                <a:solidFill>
                  <a:srgbClr val="000000"/>
                </a:solidFill>
                <a:latin typeface="San Diego"/>
                <a:ea typeface="San Diego"/>
                <a:cs typeface="San Diego"/>
                <a:sym typeface="San Diego"/>
              </a:defRPr>
            </a:pPr>
            <a:r>
              <a:t>Zones</a:t>
            </a:r>
          </a:p>
          <a:p>
            <a:pPr defTabSz="457200">
              <a:defRPr sz="4500">
                <a:solidFill>
                  <a:srgbClr val="000000"/>
                </a:solidFill>
                <a:latin typeface="San Diego"/>
                <a:ea typeface="San Diego"/>
                <a:cs typeface="San Diego"/>
                <a:sym typeface="San Diego"/>
              </a:defRPr>
            </a:pPr>
            <a:r>
              <a:t>Time Slots</a:t>
            </a:r>
          </a:p>
          <a:p>
            <a:pPr defTabSz="457200">
              <a:defRPr sz="4500">
                <a:solidFill>
                  <a:srgbClr val="000000"/>
                </a:solidFill>
                <a:latin typeface="San Diego"/>
                <a:ea typeface="San Diego"/>
                <a:cs typeface="San Diego"/>
                <a:sym typeface="San Diego"/>
              </a:defRPr>
            </a:pPr>
            <a:r>
              <a:t>Color Codes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What Do You Need to Acquire?…"/>
          <p:cNvSpPr txBox="1"/>
          <p:nvPr>
            <p:ph type="ctrTitle"/>
          </p:nvPr>
        </p:nvSpPr>
        <p:spPr>
          <a:xfrm>
            <a:off x="4833937" y="932259"/>
            <a:ext cx="14716126" cy="7951193"/>
          </a:xfrm>
          <a:prstGeom prst="rect">
            <a:avLst/>
          </a:prstGeom>
        </p:spPr>
        <p:txBody>
          <a:bodyPr/>
          <a:lstStyle/>
          <a:p>
            <a:pPr algn="just" defTabSz="182879">
              <a:defRPr sz="3800">
                <a:solidFill>
                  <a:srgbClr val="000000"/>
                </a:solidFill>
                <a:latin typeface="Helvetica Neue"/>
                <a:ea typeface="Helvetica Neue"/>
                <a:cs typeface="Helvetica Neue"/>
                <a:sym typeface="Helvetica Neue"/>
              </a:defRPr>
            </a:pPr>
            <a:r>
              <a:t>What Do You Need to Acquire?</a:t>
            </a:r>
          </a:p>
          <a:p>
            <a:pPr algn="just" defTabSz="182879">
              <a:defRPr sz="3800">
                <a:solidFill>
                  <a:srgbClr val="000000"/>
                </a:solidFill>
                <a:latin typeface="Helvetica Neue"/>
                <a:ea typeface="Helvetica Neue"/>
                <a:cs typeface="Helvetica Neue"/>
                <a:sym typeface="Helvetica Neue"/>
              </a:defRPr>
            </a:pPr>
          </a:p>
          <a:p>
            <a:pPr defTabSz="457200">
              <a:defRPr sz="5000">
                <a:solidFill>
                  <a:srgbClr val="000000"/>
                </a:solidFill>
                <a:latin typeface="San Diego"/>
                <a:ea typeface="San Diego"/>
                <a:cs typeface="San Diego"/>
                <a:sym typeface="San Diego"/>
              </a:defRPr>
            </a:pPr>
          </a:p>
          <a:p>
            <a:pPr defTabSz="182879">
              <a:defRPr sz="5000">
                <a:solidFill>
                  <a:srgbClr val="000000"/>
                </a:solidFill>
                <a:latin typeface="San Diego"/>
                <a:ea typeface="San Diego"/>
                <a:cs typeface="San Diego"/>
                <a:sym typeface="San Diego"/>
              </a:defRPr>
            </a:pPr>
            <a:r>
              <a:t>Repeaters</a:t>
            </a:r>
          </a:p>
          <a:p>
            <a:pPr defTabSz="182879">
              <a:defRPr sz="5000">
                <a:solidFill>
                  <a:srgbClr val="000000"/>
                </a:solidFill>
                <a:latin typeface="San Diego"/>
                <a:ea typeface="San Diego"/>
                <a:cs typeface="San Diego"/>
                <a:sym typeface="San Diego"/>
              </a:defRPr>
            </a:pPr>
            <a:r>
              <a:t>HotSpots</a:t>
            </a:r>
          </a:p>
          <a:p>
            <a:pPr defTabSz="182879">
              <a:defRPr sz="5000">
                <a:solidFill>
                  <a:srgbClr val="000000"/>
                </a:solidFill>
                <a:latin typeface="San Diego"/>
                <a:ea typeface="San Diego"/>
                <a:cs typeface="San Diego"/>
                <a:sym typeface="San Diego"/>
              </a:defRPr>
            </a:pPr>
            <a:r>
              <a:t>Radios</a:t>
            </a:r>
          </a:p>
          <a:p>
            <a:pPr defTabSz="182879">
              <a:defRPr sz="9600">
                <a:solidFill>
                  <a:srgbClr val="FF40FF"/>
                </a:solidFill>
                <a:effectLst>
                  <a:outerShdw sx="100000" sy="100000" kx="0" ky="0" algn="b" rotWithShape="0" blurRad="25400" dist="88900" dir="2700000">
                    <a:srgbClr val="0433FF"/>
                  </a:outerShdw>
                </a:effectLst>
                <a:latin typeface="San Diego"/>
                <a:ea typeface="San Diego"/>
                <a:cs typeface="San Diego"/>
                <a:sym typeface="San Diego"/>
              </a:defRPr>
            </a:pPr>
            <a:r>
              <a:t>Elmer</a:t>
            </a:r>
          </a:p>
          <a:p>
            <a:pPr defTabSz="182879">
              <a:defRPr sz="1800">
                <a:solidFill>
                  <a:srgbClr val="000000"/>
                </a:solidFill>
                <a:latin typeface="San Diego"/>
                <a:ea typeface="San Diego"/>
                <a:cs typeface="San Diego"/>
                <a:sym typeface="San Diego"/>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Elmers"/>
          <p:cNvSpPr txBox="1"/>
          <p:nvPr>
            <p:ph type="ctrTitle"/>
          </p:nvPr>
        </p:nvSpPr>
        <p:spPr>
          <a:xfrm>
            <a:off x="8914322" y="272456"/>
            <a:ext cx="6555356" cy="1589486"/>
          </a:xfrm>
          <a:prstGeom prst="rect">
            <a:avLst/>
          </a:prstGeom>
        </p:spPr>
        <p:txBody>
          <a:bodyPr/>
          <a:lstStyle>
            <a:lvl1pPr defTabSz="182879">
              <a:defRPr sz="9600">
                <a:solidFill>
                  <a:srgbClr val="FF40FF"/>
                </a:solidFill>
                <a:effectLst>
                  <a:outerShdw sx="100000" sy="100000" kx="0" ky="0" algn="b" rotWithShape="0" blurRad="25400" dist="88900" dir="2700000">
                    <a:srgbClr val="0433FF"/>
                  </a:outerShdw>
                </a:effectLst>
                <a:latin typeface="San Diego"/>
                <a:ea typeface="San Diego"/>
                <a:cs typeface="San Diego"/>
                <a:sym typeface="San Diego"/>
              </a:defRPr>
            </a:lvl1pPr>
          </a:lstStyle>
          <a:p>
            <a:pPr/>
            <a:r>
              <a:t>Elmers</a:t>
            </a:r>
          </a:p>
        </p:txBody>
      </p:sp>
      <p:sp>
        <p:nvSpPr>
          <p:cNvPr id="138" name="One of the advantages I have as a Novice DMR Operator is that I had newer radios to pick from when I started buying.…"/>
          <p:cNvSpPr txBox="1"/>
          <p:nvPr>
            <p:ph type="subTitle" sz="half" idx="1"/>
          </p:nvPr>
        </p:nvSpPr>
        <p:spPr>
          <a:xfrm>
            <a:off x="4833937" y="2871351"/>
            <a:ext cx="14716126" cy="7248301"/>
          </a:xfrm>
          <a:prstGeom prst="rect">
            <a:avLst/>
          </a:prstGeom>
        </p:spPr>
        <p:txBody>
          <a:bodyPr/>
          <a:lstStyle/>
          <a:p>
            <a:pPr/>
            <a:r>
              <a:t>One of the advantages I have as a Novice DMR Operator is that I had newer radios to pick from when I started buying.</a:t>
            </a:r>
          </a:p>
          <a:p>
            <a:pPr/>
          </a:p>
          <a:p>
            <a:pPr defTabSz="457200">
              <a:defRPr b="1" sz="3100">
                <a:solidFill>
                  <a:srgbClr val="000000"/>
                </a:solidFill>
                <a:latin typeface="Arial"/>
                <a:ea typeface="Arial"/>
                <a:cs typeface="Arial"/>
                <a:sym typeface="Arial"/>
              </a:defRPr>
            </a:pPr>
            <a:r>
              <a:t>PARC Members I’ve heard on the Tidewater DMR 31515 Talk Group </a:t>
            </a:r>
          </a:p>
          <a:p>
            <a:pPr algn="l" defTabSz="457200">
              <a:defRPr b="1" sz="3700">
                <a:solidFill>
                  <a:srgbClr val="000000"/>
                </a:solidFill>
                <a:latin typeface="Arial"/>
                <a:ea typeface="Arial"/>
                <a:cs typeface="Arial"/>
                <a:sym typeface="Arial"/>
              </a:defRPr>
            </a:pPr>
            <a:r>
              <a:t>        KF4HJW	</a:t>
            </a:r>
            <a:r>
              <a:rPr b="0" sz="3600" u="sng">
                <a:solidFill>
                  <a:srgbClr val="0433FF"/>
                </a:solidFill>
                <a:latin typeface="Helsinki Narrow"/>
                <a:ea typeface="Helsinki Narrow"/>
                <a:cs typeface="Helsinki Narrow"/>
                <a:sym typeface="Helsinki Narrow"/>
                <a:hlinkClick r:id="rId2" invalidUrl="" action="" tgtFrame="" tooltip="" history="1" highlightClick="0" endSnd="0"/>
              </a:rPr>
              <a:t>kf4hjw@kf4hjw.org</a:t>
            </a:r>
            <a:r>
              <a:t>	              </a:t>
            </a:r>
            <a:r>
              <a:rPr b="0" sz="3500"/>
              <a:t>Darrell	</a:t>
            </a:r>
            <a:r>
              <a:rPr b="0" sz="3500"/>
              <a:t>Sutton</a:t>
            </a:r>
            <a:endParaRPr b="0" sz="3500"/>
          </a:p>
          <a:p>
            <a:pPr lvl="2" algn="l" defTabSz="457200">
              <a:defRPr b="1" sz="3700">
                <a:solidFill>
                  <a:srgbClr val="000000"/>
                </a:solidFill>
                <a:latin typeface="Arial"/>
                <a:ea typeface="Arial"/>
                <a:cs typeface="Arial"/>
                <a:sym typeface="Arial"/>
              </a:defRPr>
            </a:pPr>
            <a:r>
              <a:rPr b="0" sz="3500"/>
              <a:t>        </a:t>
            </a:r>
            <a:r>
              <a:t>KN4KV	    </a:t>
            </a:r>
            <a:r>
              <a:rPr b="0" sz="3600">
                <a:solidFill>
                  <a:srgbClr val="0433FF"/>
                </a:solidFill>
                <a:latin typeface="Helsinki Narrow"/>
                <a:ea typeface="Helsinki Narrow"/>
                <a:cs typeface="Helsinki Narrow"/>
                <a:sym typeface="Helsinki Narrow"/>
              </a:rPr>
              <a:t>me@phildrummond.com	    </a:t>
            </a:r>
            <a:r>
              <a:rPr b="0" sz="3500"/>
              <a:t>Phil	</a:t>
            </a:r>
            <a:r>
              <a:rPr b="0" sz="3500"/>
              <a:t>DRUMMOND</a:t>
            </a:r>
            <a:endParaRPr b="0" sz="3500"/>
          </a:p>
          <a:p>
            <a:pPr algn="l" defTabSz="457200">
              <a:defRPr b="1" sz="3700">
                <a:solidFill>
                  <a:srgbClr val="000000"/>
                </a:solidFill>
                <a:latin typeface="Helvetica"/>
                <a:ea typeface="Helvetica"/>
                <a:cs typeface="Helvetica"/>
                <a:sym typeface="Helvetica"/>
              </a:defRPr>
            </a:pPr>
            <a:r>
              <a:rPr b="0" sz="3500"/>
              <a:t>        </a:t>
            </a:r>
            <a:r>
              <a:t>N4BC	        </a:t>
            </a:r>
            <a:r>
              <a:rPr b="0" sz="3600" u="sng">
                <a:solidFill>
                  <a:srgbClr val="0433FF"/>
                </a:solidFill>
                <a:latin typeface="Helsinki Narrow"/>
                <a:ea typeface="Helsinki Narrow"/>
                <a:cs typeface="Helsinki Narrow"/>
                <a:sym typeface="Helsinki Narrow"/>
                <a:hlinkClick r:id="rId3" invalidUrl="" action="" tgtFrame="" tooltip="" history="1" highlightClick="0" endSnd="0"/>
              </a:rPr>
              <a:t>dick@n4bc.com</a:t>
            </a:r>
            <a:r>
              <a:t>	              </a:t>
            </a:r>
            <a:r>
              <a:rPr b="0" sz="3500"/>
              <a:t>Dick	</a:t>
            </a:r>
            <a:r>
              <a:rPr b="0" sz="3500"/>
              <a:t>Barnes</a:t>
            </a:r>
            <a:endParaRPr b="0" sz="3500"/>
          </a:p>
          <a:p>
            <a:pPr algn="l" defTabSz="457200">
              <a:defRPr b="1" sz="3700">
                <a:solidFill>
                  <a:srgbClr val="000000"/>
                </a:solidFill>
                <a:latin typeface="Arial"/>
                <a:ea typeface="Arial"/>
                <a:cs typeface="Arial"/>
                <a:sym typeface="Arial"/>
              </a:defRPr>
            </a:pPr>
            <a:r>
              <a:rPr b="0" sz="3500"/>
              <a:t>        </a:t>
            </a:r>
            <a:r>
              <a:t>WZ4K	    </a:t>
            </a:r>
            <a:r>
              <a:rPr b="0" sz="3600" u="sng">
                <a:solidFill>
                  <a:srgbClr val="0433FF"/>
                </a:solidFill>
                <a:latin typeface="Helsinki Narrow"/>
                <a:ea typeface="Helsinki Narrow"/>
                <a:cs typeface="Helsinki Narrow"/>
                <a:sym typeface="Helsinki Narrow"/>
                <a:hlinkClick r:id="rId4" invalidUrl="" action="" tgtFrame="" tooltip="" history="1" highlightClick="0" endSnd="0"/>
              </a:rPr>
              <a:t>WZ4K@arrl.net</a:t>
            </a:r>
            <a:r>
              <a:t>	                  </a:t>
            </a:r>
            <a:r>
              <a:rPr b="0" sz="3500">
                <a:latin typeface="Helvetica"/>
                <a:ea typeface="Helvetica"/>
                <a:cs typeface="Helvetica"/>
                <a:sym typeface="Helvetica"/>
              </a:rPr>
              <a:t>Howard	 </a:t>
            </a:r>
            <a:r>
              <a:rPr b="0" sz="3500"/>
              <a:t>Waxman</a:t>
            </a:r>
            <a:endParaRPr b="0" sz="1400"/>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What Do You Need to Understand…"/>
          <p:cNvSpPr txBox="1"/>
          <p:nvPr>
            <p:ph type="subTitle" idx="1"/>
          </p:nvPr>
        </p:nvSpPr>
        <p:spPr>
          <a:xfrm>
            <a:off x="4833937" y="1857230"/>
            <a:ext cx="14716126" cy="9330578"/>
          </a:xfrm>
          <a:prstGeom prst="rect">
            <a:avLst/>
          </a:prstGeom>
        </p:spPr>
        <p:txBody>
          <a:bodyPr/>
          <a:lstStyle/>
          <a:p>
            <a:pPr algn="just" defTabSz="182879">
              <a:defRPr sz="3800">
                <a:solidFill>
                  <a:srgbClr val="000000"/>
                </a:solidFill>
                <a:latin typeface="Helvetica Neue"/>
                <a:ea typeface="Helvetica Neue"/>
                <a:cs typeface="Helvetica Neue"/>
                <a:sym typeface="Helvetica Neue"/>
              </a:defRPr>
            </a:pPr>
            <a:r>
              <a:t>What Do You Need to Understand</a:t>
            </a:r>
          </a:p>
          <a:p>
            <a:pPr defTabSz="457200">
              <a:defRPr sz="3800">
                <a:solidFill>
                  <a:srgbClr val="000000"/>
                </a:solidFill>
                <a:latin typeface="San Diego"/>
                <a:ea typeface="San Diego"/>
                <a:cs typeface="San Diego"/>
                <a:sym typeface="San Diego"/>
              </a:defRPr>
            </a:pPr>
          </a:p>
          <a:p>
            <a:pPr defTabSz="457200">
              <a:defRPr sz="3800">
                <a:solidFill>
                  <a:srgbClr val="000000"/>
                </a:solidFill>
                <a:latin typeface="San Diego"/>
                <a:ea typeface="San Diego"/>
                <a:cs typeface="San Diego"/>
                <a:sym typeface="San Diego"/>
              </a:defRPr>
            </a:pPr>
          </a:p>
          <a:p>
            <a:pPr defTabSz="457200">
              <a:defRPr sz="5800">
                <a:solidFill>
                  <a:srgbClr val="FFFB00"/>
                </a:solidFill>
                <a:effectLst>
                  <a:outerShdw sx="100000" sy="100000" kx="0" ky="0" algn="b" rotWithShape="0" blurRad="12700" dist="63500" dir="2700000">
                    <a:srgbClr val="0096FF"/>
                  </a:outerShdw>
                </a:effectLst>
                <a:latin typeface="San Diego"/>
                <a:ea typeface="San Diego"/>
                <a:cs typeface="San Diego"/>
                <a:sym typeface="San Diego"/>
              </a:defRPr>
            </a:pPr>
            <a:r>
              <a:t>Code Plug</a:t>
            </a:r>
          </a:p>
          <a:p>
            <a:pPr defTabSz="457200">
              <a:defRPr sz="3000">
                <a:solidFill>
                  <a:srgbClr val="000000"/>
                </a:solidFill>
                <a:latin typeface="Arial"/>
                <a:ea typeface="Arial"/>
                <a:cs typeface="Arial"/>
                <a:sym typeface="Arial"/>
              </a:defRPr>
            </a:pPr>
            <a:r>
              <a:t>Consisting of:</a:t>
            </a:r>
          </a:p>
          <a:p>
            <a:pPr defTabSz="457200">
              <a:defRPr sz="4500">
                <a:solidFill>
                  <a:srgbClr val="000000"/>
                </a:solidFill>
                <a:latin typeface="San Diego"/>
                <a:ea typeface="San Diego"/>
                <a:cs typeface="San Diego"/>
                <a:sym typeface="San Diego"/>
              </a:defRPr>
            </a:pPr>
            <a:r>
              <a:t>Contacts</a:t>
            </a:r>
          </a:p>
          <a:p>
            <a:pPr defTabSz="457200">
              <a:defRPr sz="4500">
                <a:solidFill>
                  <a:srgbClr val="000000"/>
                </a:solidFill>
                <a:latin typeface="San Diego"/>
                <a:ea typeface="San Diego"/>
                <a:cs typeface="San Diego"/>
                <a:sym typeface="San Diego"/>
              </a:defRPr>
            </a:pPr>
            <a:r>
              <a:t>Receive Group</a:t>
            </a:r>
          </a:p>
          <a:p>
            <a:pPr defTabSz="457200">
              <a:defRPr sz="4500">
                <a:solidFill>
                  <a:srgbClr val="000000"/>
                </a:solidFill>
                <a:latin typeface="San Diego"/>
                <a:ea typeface="San Diego"/>
                <a:cs typeface="San Diego"/>
                <a:sym typeface="San Diego"/>
              </a:defRPr>
            </a:pPr>
            <a:r>
              <a:t>Channels</a:t>
            </a:r>
          </a:p>
          <a:p>
            <a:pPr defTabSz="457200">
              <a:defRPr sz="4500">
                <a:solidFill>
                  <a:srgbClr val="000000"/>
                </a:solidFill>
                <a:latin typeface="San Diego"/>
                <a:ea typeface="San Diego"/>
                <a:cs typeface="San Diego"/>
                <a:sym typeface="San Diego"/>
              </a:defRPr>
            </a:pPr>
            <a:r>
              <a:t>Talk Groups</a:t>
            </a:r>
          </a:p>
          <a:p>
            <a:pPr defTabSz="457200">
              <a:defRPr sz="4500">
                <a:solidFill>
                  <a:srgbClr val="000000"/>
                </a:solidFill>
                <a:latin typeface="San Diego"/>
                <a:ea typeface="San Diego"/>
                <a:cs typeface="San Diego"/>
                <a:sym typeface="San Diego"/>
              </a:defRPr>
            </a:pPr>
            <a:r>
              <a:t>Zones</a:t>
            </a:r>
          </a:p>
          <a:p>
            <a:pPr defTabSz="457200">
              <a:defRPr sz="4500">
                <a:solidFill>
                  <a:srgbClr val="000000"/>
                </a:solidFill>
                <a:latin typeface="San Diego"/>
                <a:ea typeface="San Diego"/>
                <a:cs typeface="San Diego"/>
                <a:sym typeface="San Diego"/>
              </a:defRPr>
            </a:pPr>
            <a:r>
              <a:t>Time Slots</a:t>
            </a:r>
          </a:p>
          <a:p>
            <a:pPr defTabSz="457200">
              <a:defRPr sz="4500">
                <a:solidFill>
                  <a:srgbClr val="000000"/>
                </a:solidFill>
                <a:latin typeface="San Diego"/>
                <a:ea typeface="San Diego"/>
                <a:cs typeface="San Diego"/>
                <a:sym typeface="San Diego"/>
              </a:defRPr>
            </a:pPr>
            <a:r>
              <a:t>Color Codes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01600" dist="0" dir="18900000">
              <a:srgbClr val="000000">
                <a:alpha val="80000"/>
              </a:srgbClr>
            </a:outerShdw>
          </a:effectLst>
        </a:effectStyle>
        <a:effectStyle>
          <a:effectLst>
            <a:outerShdw sx="100000" sy="100000" kx="0" ky="0" algn="b" rotWithShape="0" blurRad="101600" dist="0" dir="18900000">
              <a:srgbClr val="000000">
                <a:alpha val="80000"/>
              </a:srgbClr>
            </a:outerShdw>
          </a:effectLst>
        </a:effectStyle>
        <a:effectStyle>
          <a:effectLst>
            <a:outerShdw sx="100000" sy="100000" kx="0" ky="0" algn="b" rotWithShape="0" blurRad="1016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101600" dist="0" dir="18900000">
            <a:srgbClr val="000000">
              <a:alpha val="80000"/>
            </a:srgbClr>
          </a:outerShdw>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01600" dist="0" dir="18900000">
              <a:srgbClr val="000000">
                <a:alpha val="80000"/>
              </a:srgbClr>
            </a:outerShdw>
          </a:effectLst>
        </a:effectStyle>
        <a:effectStyle>
          <a:effectLst>
            <a:outerShdw sx="100000" sy="100000" kx="0" ky="0" algn="b" rotWithShape="0" blurRad="101600" dist="0" dir="18900000">
              <a:srgbClr val="000000">
                <a:alpha val="80000"/>
              </a:srgbClr>
            </a:outerShdw>
          </a:effectLst>
        </a:effectStyle>
        <a:effectStyle>
          <a:effectLst>
            <a:outerShdw sx="100000" sy="100000" kx="0" ky="0" algn="b" rotWithShape="0" blurRad="1016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101600" dist="0" dir="18900000">
            <a:srgbClr val="000000">
              <a:alpha val="80000"/>
            </a:srgbClr>
          </a:outerShdw>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